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sldIdLst>
    <p:sldId id="256" r:id="rId2"/>
    <p:sldId id="284" r:id="rId3"/>
    <p:sldId id="293" r:id="rId4"/>
    <p:sldId id="326" r:id="rId5"/>
    <p:sldId id="291" r:id="rId6"/>
    <p:sldId id="290" r:id="rId7"/>
    <p:sldId id="328" r:id="rId8"/>
    <p:sldId id="327" r:id="rId9"/>
    <p:sldId id="331" r:id="rId10"/>
    <p:sldId id="330" r:id="rId11"/>
    <p:sldId id="334" r:id="rId12"/>
    <p:sldId id="339" r:id="rId13"/>
    <p:sldId id="332" r:id="rId14"/>
    <p:sldId id="341" r:id="rId15"/>
    <p:sldId id="338" r:id="rId16"/>
    <p:sldId id="343" r:id="rId17"/>
    <p:sldId id="336" r:id="rId18"/>
    <p:sldId id="361" r:id="rId19"/>
    <p:sldId id="335" r:id="rId20"/>
    <p:sldId id="346" r:id="rId21"/>
    <p:sldId id="347" r:id="rId22"/>
    <p:sldId id="348" r:id="rId23"/>
    <p:sldId id="349" r:id="rId24"/>
    <p:sldId id="350" r:id="rId25"/>
    <p:sldId id="344" r:id="rId26"/>
    <p:sldId id="351" r:id="rId27"/>
    <p:sldId id="352" r:id="rId28"/>
    <p:sldId id="329" r:id="rId29"/>
    <p:sldId id="354" r:id="rId30"/>
    <p:sldId id="357" r:id="rId31"/>
    <p:sldId id="360" r:id="rId32"/>
    <p:sldId id="359" r:id="rId33"/>
    <p:sldId id="353" r:id="rId34"/>
    <p:sldId id="289" r:id="rId35"/>
    <p:sldId id="362" r:id="rId36"/>
    <p:sldId id="282" r:id="rId3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 autoAdjust="0"/>
    <p:restoredTop sz="92553" autoAdjust="0"/>
  </p:normalViewPr>
  <p:slideViewPr>
    <p:cSldViewPr>
      <p:cViewPr>
        <p:scale>
          <a:sx n="75" d="100"/>
          <a:sy n="75" d="100"/>
        </p:scale>
        <p:origin x="-21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24/04/2017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684213" y="1651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8975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24/04/2017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5580063" y="2276475"/>
            <a:ext cx="3168650" cy="3065463"/>
            <a:chOff x="3035" y="1570"/>
            <a:chExt cx="2204" cy="2158"/>
          </a:xfrm>
        </p:grpSpPr>
        <p:pic>
          <p:nvPicPr>
            <p:cNvPr id="6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973273"/>
            <a:ext cx="4896544" cy="2606403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5184576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59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13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5" r:id="rId5"/>
    <p:sldLayoutId id="2147483875" r:id="rId6"/>
    <p:sldLayoutId id="214748388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akidetza.euskadi.eus/r85-ckpasm04/es/contenidos/informacion/osapa_salud_mental/es_depre/depresion.html" TargetMode="External"/><Relationship Id="rId2" Type="http://schemas.openxmlformats.org/officeDocument/2006/relationships/hyperlink" Target="http://www.guiasalud.es/egpc/depresion/completa/apartado10/estrategias%20diagnosticas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guiasalud.es/GPC/GPC_534_Depresion_Adulto_Avaliat_paciente.pdf" TargetMode="External"/><Relationship Id="rId4" Type="http://schemas.openxmlformats.org/officeDocument/2006/relationships/hyperlink" Target="http://www.juntadeandalucia.es/servicioandaluzdesalud/principal/documentosacc.asp?pagina=gr_smental_23_12_gauto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hyperlink" Target="http://www.osakidetza.euskadi.eus/contenidos/informacion/cevime_infac_2017/es_def/adjuntos/INFAC-Vol-25-n-1_antidepresivos.pdf" TargetMode="Externa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115616" y="929308"/>
            <a:ext cx="7628384" cy="4104455"/>
          </a:xfrm>
        </p:spPr>
        <p:txBody>
          <a:bodyPr/>
          <a:lstStyle/>
          <a:p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TRATAMIENTO </a:t>
            </a:r>
            <a:r>
              <a:rPr lang="es-ES" sz="4000" dirty="0">
                <a:solidFill>
                  <a:schemeClr val="tx2"/>
                </a:solidFill>
                <a:latin typeface="Arial Black" pitchFamily="34" charset="0"/>
              </a:rPr>
              <a:t>DE LA DEPRESIÓN</a:t>
            </a:r>
            <a:br>
              <a:rPr lang="es-ES" sz="40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4000" dirty="0">
                <a:solidFill>
                  <a:schemeClr val="tx2"/>
                </a:solidFill>
                <a:latin typeface="Arial Black" pitchFamily="34" charset="0"/>
              </a:rPr>
              <a:t>EN ATENCIÓN PRIMARIA:</a:t>
            </a:r>
            <a:br>
              <a:rPr lang="es-ES" sz="40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4000" dirty="0">
                <a:solidFill>
                  <a:schemeClr val="tx2"/>
                </a:solidFill>
                <a:latin typeface="Arial Black" pitchFamily="34" charset="0"/>
              </a:rPr>
              <a:t>CUÁNDO Y CON </a:t>
            </a: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QUÉ</a:t>
            </a: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sz="4000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> 25</a:t>
            </a:r>
            <a:r>
              <a:rPr lang="es-ES_tradnl" sz="4000" smtClean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es-ES_tradnl" sz="4000" smtClean="0">
                <a:solidFill>
                  <a:schemeClr val="tx2"/>
                </a:solidFill>
                <a:latin typeface="Arial Black" pitchFamily="34" charset="0"/>
              </a:rPr>
              <a:t>nº 1 </a:t>
            </a: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>2017</a:t>
            </a:r>
            <a:endParaRPr lang="es-ES" sz="40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31640" cy="276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Terapia psicológica 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96752"/>
            <a:ext cx="820891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En pacientes con síntomas depresivos </a:t>
            </a:r>
            <a:r>
              <a:rPr lang="es-ES" sz="2000" dirty="0" err="1">
                <a:latin typeface="Arial Unicode MS" pitchFamily="34" charset="-128"/>
              </a:rPr>
              <a:t>subumbrales</a:t>
            </a:r>
            <a:r>
              <a:rPr lang="es-ES" sz="2000" dirty="0">
                <a:latin typeface="Arial Unicode MS" pitchFamily="34" charset="-128"/>
              </a:rPr>
              <a:t> persistentes y en la </a:t>
            </a:r>
            <a:r>
              <a:rPr lang="es-ES" sz="2000" b="1" dirty="0">
                <a:latin typeface="Arial Unicode MS" pitchFamily="34" charset="-128"/>
              </a:rPr>
              <a:t>depresión leve a moderada</a:t>
            </a:r>
            <a:r>
              <a:rPr lang="es-ES" sz="2000" dirty="0">
                <a:latin typeface="Arial Unicode MS" pitchFamily="34" charset="-128"/>
              </a:rPr>
              <a:t>, se </a:t>
            </a:r>
            <a:r>
              <a:rPr lang="es-ES" sz="2000" dirty="0" smtClean="0">
                <a:latin typeface="Arial Unicode MS" pitchFamily="34" charset="-128"/>
              </a:rPr>
              <a:t>recomiendan </a:t>
            </a:r>
            <a:r>
              <a:rPr lang="es-ES" sz="2000" dirty="0">
                <a:latin typeface="Arial Unicode MS" pitchFamily="34" charset="-128"/>
              </a:rPr>
              <a:t>las terapias psicológicas de baja intensidad</a:t>
            </a:r>
            <a:r>
              <a:rPr lang="es-ES" sz="2000" b="1" dirty="0">
                <a:latin typeface="Arial Unicode MS" pitchFamily="34" charset="-128"/>
              </a:rPr>
              <a:t>, fundamentalmente las basadas en los principios de la terapia cognitivo-conductual (TCC): </a:t>
            </a:r>
            <a:r>
              <a:rPr lang="es-ES" sz="2000" dirty="0">
                <a:latin typeface="Arial Unicode MS" pitchFamily="34" charset="-128"/>
              </a:rPr>
              <a:t>individual, grupal o por ordenador. Otras opciones incluyen </a:t>
            </a:r>
            <a:r>
              <a:rPr lang="es-ES" sz="2000" dirty="0" smtClean="0">
                <a:latin typeface="Arial Unicode MS" pitchFamily="34" charset="-128"/>
              </a:rPr>
              <a:t>programas de </a:t>
            </a:r>
            <a:r>
              <a:rPr lang="es-ES" sz="2000" dirty="0">
                <a:latin typeface="Arial Unicode MS" pitchFamily="34" charset="-128"/>
              </a:rPr>
              <a:t>actividad física, con </a:t>
            </a:r>
            <a:r>
              <a:rPr lang="es-ES" sz="2000" dirty="0" smtClean="0">
                <a:latin typeface="Arial Unicode MS" pitchFamily="34" charset="-128"/>
              </a:rPr>
              <a:t>la ayuda de un profesional sanitario </a:t>
            </a:r>
            <a:r>
              <a:rPr lang="es-ES" sz="2000" dirty="0">
                <a:latin typeface="Arial Unicode MS" pitchFamily="34" charset="-128"/>
              </a:rPr>
              <a:t>entrenado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>
                <a:latin typeface="Arial Unicode MS" pitchFamily="34" charset="-128"/>
              </a:rPr>
              <a:t>Las intervenciones psicológicas de alta intensidad generalmente están reservadas para personas con depresión moderada a grave. </a:t>
            </a:r>
            <a:r>
              <a:rPr lang="es-ES" sz="2000" dirty="0">
                <a:latin typeface="Arial Unicode MS" pitchFamily="34" charset="-128"/>
              </a:rPr>
              <a:t>Los abordajes recomendados son la </a:t>
            </a:r>
            <a:r>
              <a:rPr lang="es-ES" sz="2000" dirty="0" err="1">
                <a:latin typeface="Arial Unicode MS" pitchFamily="34" charset="-128"/>
              </a:rPr>
              <a:t>TCC</a:t>
            </a:r>
            <a:r>
              <a:rPr lang="es-ES" sz="2000" dirty="0">
                <a:latin typeface="Arial Unicode MS" pitchFamily="34" charset="-128"/>
              </a:rPr>
              <a:t>, que se considera de elección, o la terapia interpersonal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>
                <a:latin typeface="Arial Unicode MS" pitchFamily="34" charset="-128"/>
              </a:rPr>
              <a:t>Una ventaja de la psicoterapia es que sus beneficios tienden a mantenerse en el tiempo, a diferencia del efecto del tratamiento farmacológico, que a menudo se pierde al finalizarlo. 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29703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Tratamiento farmacológico (I)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96752"/>
            <a:ext cx="813690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Arial Unicode MS" pitchFamily="34" charset="-128"/>
              </a:rPr>
              <a:t>De forma general no se recomienda el empleo de fármacos en depresión leve ni en pacientes con síntomas depresivos </a:t>
            </a:r>
            <a:r>
              <a:rPr lang="es-ES" sz="2400" dirty="0" err="1" smtClean="0">
                <a:latin typeface="Arial Unicode MS" pitchFamily="34" charset="-128"/>
              </a:rPr>
              <a:t>subumbrales</a:t>
            </a:r>
            <a:r>
              <a:rPr lang="es-ES" sz="2400" dirty="0" smtClean="0">
                <a:latin typeface="Arial Unicode MS" pitchFamily="34" charset="-128"/>
              </a:rPr>
              <a:t> (relación </a:t>
            </a:r>
            <a:r>
              <a:rPr lang="es-ES" sz="2400" dirty="0">
                <a:latin typeface="Arial Unicode MS" pitchFamily="34" charset="-128"/>
              </a:rPr>
              <a:t>riesgo/ beneficio </a:t>
            </a:r>
            <a:r>
              <a:rPr lang="es-ES" sz="2400" dirty="0" smtClean="0">
                <a:latin typeface="Arial Unicode MS" pitchFamily="34" charset="-128"/>
              </a:rPr>
              <a:t>poco favorable). 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Se recomienda considerar </a:t>
            </a:r>
            <a:r>
              <a:rPr lang="es-ES" sz="2400" dirty="0">
                <a:latin typeface="Arial Unicode MS" pitchFamily="34" charset="-128"/>
              </a:rPr>
              <a:t>la terapia </a:t>
            </a:r>
            <a:r>
              <a:rPr lang="es-ES" sz="2400" dirty="0" smtClean="0">
                <a:latin typeface="Arial Unicode MS" pitchFamily="34" charset="-128"/>
              </a:rPr>
              <a:t>farmacológica si:</a:t>
            </a:r>
            <a:endParaRPr lang="es-ES" sz="24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Los síntomas </a:t>
            </a:r>
            <a:r>
              <a:rPr lang="es-ES" sz="2000" dirty="0" err="1">
                <a:latin typeface="Arial Unicode MS" pitchFamily="34" charset="-128"/>
              </a:rPr>
              <a:t>subumbrales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duran </a:t>
            </a:r>
            <a:r>
              <a:rPr lang="es-ES" sz="2000" dirty="0">
                <a:latin typeface="Arial Unicode MS" pitchFamily="34" charset="-128"/>
              </a:rPr>
              <a:t>al menos 2 años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La depresión persiste después de otras intervenciones de eficacia probada, idealmente terapia psicológica basada en los principios de la </a:t>
            </a:r>
            <a:r>
              <a:rPr lang="es-ES" sz="2000" dirty="0" err="1">
                <a:latin typeface="Arial Unicode MS" pitchFamily="34" charset="-128"/>
              </a:rPr>
              <a:t>TCC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Antecedentes de depresión moderada o grave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Depresión leve que puede complicar el manejo de la comorbilidad </a:t>
            </a:r>
          </a:p>
          <a:p>
            <a:pPr>
              <a:buFontTx/>
              <a:buNone/>
            </a:pP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95381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Tratamiento farmacológico (II)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96752"/>
            <a:ext cx="80648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>
                <a:latin typeface="Arial Unicode MS" pitchFamily="34" charset="-128"/>
              </a:rPr>
              <a:t>El empleo de fármacos AD mejora la depresión moderada y </a:t>
            </a:r>
            <a:r>
              <a:rPr lang="es-ES" sz="2400" b="1" dirty="0" smtClean="0">
                <a:latin typeface="Arial Unicode MS" pitchFamily="34" charset="-128"/>
              </a:rPr>
              <a:t>grave (tratamiento </a:t>
            </a:r>
            <a:r>
              <a:rPr lang="es-ES" sz="2400" b="1" dirty="0">
                <a:latin typeface="Arial Unicode MS" pitchFamily="34" charset="-128"/>
              </a:rPr>
              <a:t>de primera </a:t>
            </a:r>
            <a:r>
              <a:rPr lang="es-ES" sz="2400" b="1" dirty="0" smtClean="0">
                <a:latin typeface="Arial Unicode MS" pitchFamily="34" charset="-128"/>
              </a:rPr>
              <a:t>línea). </a:t>
            </a:r>
            <a:endParaRPr lang="es-ES" sz="2400" b="1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Alrededor </a:t>
            </a:r>
            <a:r>
              <a:rPr lang="es-ES" sz="2400" dirty="0">
                <a:latin typeface="Arial Unicode MS" pitchFamily="34" charset="-128"/>
              </a:rPr>
              <a:t>de un 37% de pacientes con depresión mayor no responden al tratamiento con AD tras 6-12 semanas y un 53% no alcanzan la remisión.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Arial Unicode MS" pitchFamily="34" charset="-128"/>
              </a:rPr>
              <a:t>Para los pacientes con depresión crónica y/o recurrente se recomienda el tratamiento combinado de fármacos y </a:t>
            </a:r>
            <a:r>
              <a:rPr lang="es-ES" sz="2400" dirty="0" err="1">
                <a:latin typeface="Arial Unicode MS" pitchFamily="34" charset="-128"/>
              </a:rPr>
              <a:t>TCC</a:t>
            </a:r>
            <a:r>
              <a:rPr lang="es-ES" sz="2400" dirty="0">
                <a:latin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152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08" y="980728"/>
            <a:ext cx="8534977" cy="402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2871"/>
            <a:ext cx="6896000" cy="51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8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3" y="2276872"/>
            <a:ext cx="9059127" cy="87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76956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8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Selección de antidepresivos (I)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124744"/>
            <a:ext cx="83529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/>
              <a:t>Antes de iniciar un tratamiento </a:t>
            </a:r>
            <a:r>
              <a:rPr lang="es-ES" sz="2400" dirty="0" smtClean="0"/>
              <a:t>antidepresivo, informar al </a:t>
            </a:r>
            <a:r>
              <a:rPr lang="es-ES" sz="2400" dirty="0"/>
              <a:t>paciente de los beneficios que se espera alcanzar, el posible retraso del efecto </a:t>
            </a:r>
            <a:r>
              <a:rPr lang="es-ES" sz="2400" dirty="0" smtClean="0"/>
              <a:t>terapéutico, los efectos </a:t>
            </a:r>
            <a:r>
              <a:rPr lang="es-ES" sz="2400" dirty="0"/>
              <a:t>secundarios y la </a:t>
            </a:r>
            <a:r>
              <a:rPr lang="es-ES" sz="2400" dirty="0" smtClean="0"/>
              <a:t>duración </a:t>
            </a:r>
            <a:r>
              <a:rPr lang="es-ES" sz="2400" dirty="0"/>
              <a:t>del </a:t>
            </a:r>
            <a:r>
              <a:rPr lang="es-ES" sz="2400" dirty="0" smtClean="0"/>
              <a:t>tratamiento.</a:t>
            </a:r>
          </a:p>
          <a:p>
            <a:endParaRPr lang="es-ES" sz="2400" dirty="0" smtClean="0"/>
          </a:p>
          <a:p>
            <a:r>
              <a:rPr lang="es-ES" sz="2400" dirty="0" smtClean="0"/>
              <a:t>Hay </a:t>
            </a:r>
            <a:r>
              <a:rPr lang="es-ES" sz="2400" dirty="0"/>
              <a:t>un </a:t>
            </a:r>
            <a:r>
              <a:rPr lang="es-ES" sz="2400" b="1" dirty="0"/>
              <a:t>tiempo de latencia </a:t>
            </a:r>
            <a:r>
              <a:rPr lang="es-ES" sz="2400" dirty="0"/>
              <a:t>hasta el comienzo del </a:t>
            </a:r>
            <a:r>
              <a:rPr lang="es-ES" sz="2400" dirty="0" smtClean="0"/>
              <a:t>efecto terapéutico </a:t>
            </a:r>
            <a:r>
              <a:rPr lang="es-ES" sz="2400" dirty="0"/>
              <a:t>que puede ser de 2 a 4 semanas. En general, cuanto mas graves son los </a:t>
            </a:r>
            <a:r>
              <a:rPr lang="es-ES" sz="2400" dirty="0" smtClean="0"/>
              <a:t>síntomas </a:t>
            </a:r>
            <a:r>
              <a:rPr lang="es-ES" sz="2400" dirty="0"/>
              <a:t>mas </a:t>
            </a:r>
            <a:r>
              <a:rPr lang="es-ES" sz="2400" dirty="0" smtClean="0"/>
              <a:t>beneficio se </a:t>
            </a:r>
            <a:r>
              <a:rPr lang="es-ES" sz="2400" dirty="0"/>
              <a:t>puede esperar del tratamiento </a:t>
            </a:r>
            <a:r>
              <a:rPr lang="es-ES" sz="2400" dirty="0" smtClean="0"/>
              <a:t>farmacológico.</a:t>
            </a:r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0266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Selección de antidepresivos (II)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24744"/>
            <a:ext cx="889248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eficacia de los distintos AD es similar, por lo que la 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selección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inicial 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debería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basarse principalmente 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en:</a:t>
            </a: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perfil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efectos secundarios y su tolerabilidad (Tabla 1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respuesta previa al tratamiento, </a:t>
            </a:r>
            <a:endParaRPr lang="es-E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perfil de 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síntomas, </a:t>
            </a: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interacciones (Tabla 2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comorbilidad (Tabla 3), </a:t>
            </a:r>
            <a:endParaRPr lang="es-E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preferencias del paciente 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costes</a:t>
            </a:r>
            <a:endParaRPr lang="es-E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s-E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8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496944" cy="648072"/>
          </a:xfrm>
        </p:spPr>
        <p:txBody>
          <a:bodyPr/>
          <a:lstStyle/>
          <a:p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Eficacia y seguridad comparativas (I):</a:t>
            </a:r>
            <a:endParaRPr lang="es-ES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692696"/>
            <a:ext cx="849694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Arial Unicode MS" pitchFamily="34" charset="-128"/>
              </a:rPr>
              <a:t>ISRS</a:t>
            </a:r>
            <a:r>
              <a:rPr lang="es-ES" sz="2400" dirty="0" smtClean="0">
                <a:latin typeface="Arial Unicode MS" pitchFamily="34" charset="-128"/>
              </a:rPr>
              <a:t> : son los </a:t>
            </a:r>
            <a:r>
              <a:rPr lang="es-ES" sz="2400" dirty="0">
                <a:latin typeface="Arial Unicode MS" pitchFamily="34" charset="-128"/>
              </a:rPr>
              <a:t>AD con mayor evidencia </a:t>
            </a:r>
            <a:r>
              <a:rPr lang="es-ES" sz="2400" dirty="0" smtClean="0">
                <a:latin typeface="Arial Unicode MS" pitchFamily="34" charset="-128"/>
              </a:rPr>
              <a:t>y </a:t>
            </a:r>
            <a:r>
              <a:rPr lang="es-ES" sz="2400" dirty="0">
                <a:latin typeface="Arial Unicode MS" pitchFamily="34" charset="-128"/>
              </a:rPr>
              <a:t>mejor balance beneficio-riesgo, por lo que </a:t>
            </a:r>
            <a:r>
              <a:rPr lang="es-ES" sz="2400" dirty="0" smtClean="0">
                <a:latin typeface="Arial Unicode MS" pitchFamily="34" charset="-128"/>
              </a:rPr>
              <a:t>se consideran </a:t>
            </a:r>
            <a:r>
              <a:rPr lang="es-ES" sz="2400" dirty="0">
                <a:latin typeface="Arial Unicode MS" pitchFamily="34" charset="-128"/>
              </a:rPr>
              <a:t>de </a:t>
            </a:r>
            <a:r>
              <a:rPr lang="es-ES" sz="2400" dirty="0" smtClean="0">
                <a:latin typeface="Arial Unicode MS" pitchFamily="34" charset="-128"/>
              </a:rPr>
              <a:t>elección.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Arial Unicode MS" pitchFamily="34" charset="-128"/>
              </a:rPr>
              <a:t>IRSN </a:t>
            </a:r>
            <a:r>
              <a:rPr lang="es-ES" sz="2400" b="1" dirty="0">
                <a:latin typeface="Arial Unicode MS" pitchFamily="34" charset="-128"/>
              </a:rPr>
              <a:t>o “duales</a:t>
            </a:r>
            <a:r>
              <a:rPr lang="es-ES" sz="2400" dirty="0" smtClean="0">
                <a:latin typeface="Arial Unicode MS" pitchFamily="34" charset="-128"/>
              </a:rPr>
              <a:t>” </a:t>
            </a:r>
            <a:r>
              <a:rPr lang="es-ES" sz="2400" dirty="0">
                <a:latin typeface="Arial Unicode MS" pitchFamily="34" charset="-128"/>
              </a:rPr>
              <a:t>y otros AD </a:t>
            </a:r>
            <a:r>
              <a:rPr lang="es-ES" sz="2400" dirty="0" smtClean="0">
                <a:latin typeface="Arial Unicode MS" pitchFamily="34" charset="-128"/>
              </a:rPr>
              <a:t>nuevos, no </a:t>
            </a:r>
            <a:r>
              <a:rPr lang="es-ES" sz="2400" dirty="0">
                <a:latin typeface="Arial Unicode MS" pitchFamily="34" charset="-128"/>
              </a:rPr>
              <a:t>han demostrado ser más eficaces ni más seguros que los </a:t>
            </a:r>
            <a:r>
              <a:rPr lang="es-ES" sz="2400" dirty="0" smtClean="0">
                <a:latin typeface="Arial Unicode MS" pitchFamily="34" charset="-128"/>
              </a:rPr>
              <a:t>ISRS: deberían </a:t>
            </a:r>
            <a:r>
              <a:rPr lang="es-ES" sz="2400" dirty="0">
                <a:latin typeface="Arial Unicode MS" pitchFamily="34" charset="-128"/>
              </a:rPr>
              <a:t>reservarse para pacientes que no responden a los ISRS o </a:t>
            </a:r>
            <a:r>
              <a:rPr lang="es-ES" sz="2400" dirty="0" smtClean="0">
                <a:latin typeface="Arial Unicode MS" pitchFamily="34" charset="-128"/>
              </a:rPr>
              <a:t>no </a:t>
            </a:r>
            <a:r>
              <a:rPr lang="es-ES" sz="2400" dirty="0">
                <a:latin typeface="Arial Unicode MS" pitchFamily="34" charset="-128"/>
              </a:rPr>
              <a:t>los </a:t>
            </a:r>
            <a:r>
              <a:rPr lang="es-ES" sz="2400" dirty="0" smtClean="0">
                <a:latin typeface="Arial Unicode MS" pitchFamily="34" charset="-128"/>
              </a:rPr>
              <a:t>toleran.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AD </a:t>
            </a:r>
            <a:r>
              <a:rPr lang="es-ES" sz="2400" b="1" dirty="0">
                <a:latin typeface="Arial Unicode MS" pitchFamily="34" charset="-128"/>
              </a:rPr>
              <a:t>tricíclicos (ATC</a:t>
            </a:r>
            <a:r>
              <a:rPr lang="es-ES" sz="2400" b="1" dirty="0" smtClean="0">
                <a:latin typeface="Arial Unicode MS" pitchFamily="34" charset="-128"/>
              </a:rPr>
              <a:t>), </a:t>
            </a:r>
            <a:r>
              <a:rPr lang="es-ES" sz="2400" dirty="0" smtClean="0">
                <a:latin typeface="Arial Unicode MS" pitchFamily="34" charset="-128"/>
              </a:rPr>
              <a:t>por </a:t>
            </a:r>
            <a:r>
              <a:rPr lang="es-ES" sz="2400" dirty="0">
                <a:latin typeface="Arial Unicode MS" pitchFamily="34" charset="-128"/>
              </a:rPr>
              <a:t>su perfil de efectos adversos, sólo están indicados en depresión grave y/o resistente </a:t>
            </a:r>
            <a:r>
              <a:rPr lang="es-ES" sz="2400" dirty="0" smtClean="0">
                <a:latin typeface="Arial Unicode MS" pitchFamily="34" charset="-128"/>
              </a:rPr>
              <a:t>cuando </a:t>
            </a:r>
            <a:r>
              <a:rPr lang="es-ES" sz="2400" dirty="0">
                <a:latin typeface="Arial Unicode MS" pitchFamily="34" charset="-128"/>
              </a:rPr>
              <a:t>otros AD no son eficaces o no se </a:t>
            </a:r>
            <a:r>
              <a:rPr lang="es-ES" sz="2400" dirty="0" smtClean="0">
                <a:latin typeface="Arial Unicode MS" pitchFamily="34" charset="-128"/>
              </a:rPr>
              <a:t>toleran.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El </a:t>
            </a:r>
            <a:r>
              <a:rPr lang="es-ES" sz="2400" dirty="0">
                <a:latin typeface="Arial Unicode MS" pitchFamily="34" charset="-128"/>
              </a:rPr>
              <a:t>63% de los pacientes tratados con AD experimentan al menos un </a:t>
            </a:r>
            <a:r>
              <a:rPr lang="es-ES" sz="2400" b="1" dirty="0">
                <a:latin typeface="Arial Unicode MS" pitchFamily="34" charset="-128"/>
              </a:rPr>
              <a:t>efecto </a:t>
            </a:r>
            <a:r>
              <a:rPr lang="es-ES" sz="2400" b="1" dirty="0" smtClean="0">
                <a:latin typeface="Arial Unicode MS" pitchFamily="34" charset="-128"/>
              </a:rPr>
              <a:t>adverso</a:t>
            </a:r>
            <a:r>
              <a:rPr lang="es-ES" sz="2400" dirty="0" smtClean="0">
                <a:latin typeface="Arial Unicode MS" pitchFamily="34" charset="-128"/>
              </a:rPr>
              <a:t>. Las </a:t>
            </a:r>
            <a:r>
              <a:rPr lang="es-ES" sz="2400" dirty="0">
                <a:latin typeface="Arial Unicode MS" pitchFamily="34" charset="-128"/>
              </a:rPr>
              <a:t>náuseas y vómitos son la causa más frecuente de discontinuación del </a:t>
            </a:r>
            <a:r>
              <a:rPr lang="es-ES" sz="2400" dirty="0" smtClean="0">
                <a:latin typeface="Arial Unicode MS" pitchFamily="34" charset="-128"/>
              </a:rPr>
              <a:t>tratamiento. </a:t>
            </a:r>
            <a:endParaRPr lang="es-ES" sz="24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66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r>
              <a:rPr lang="es-ES" sz="2800" dirty="0"/>
              <a:t>Eficacia y seguridad comparativas (II</a:t>
            </a:r>
            <a:r>
              <a:rPr lang="es-ES" sz="2800" dirty="0" smtClean="0"/>
              <a:t>):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000" dirty="0" smtClean="0"/>
              <a:t>Inhibidores </a:t>
            </a:r>
            <a:r>
              <a:rPr lang="es-ES" sz="2000" dirty="0"/>
              <a:t>selectivos de la </a:t>
            </a:r>
            <a:r>
              <a:rPr lang="es-ES" sz="2000" dirty="0" err="1"/>
              <a:t>recaptación</a:t>
            </a:r>
            <a:r>
              <a:rPr lang="es-ES" sz="2000" dirty="0"/>
              <a:t> de serotonina </a:t>
            </a:r>
            <a:r>
              <a:rPr lang="es-ES" sz="2000" b="1" dirty="0"/>
              <a:t>(</a:t>
            </a:r>
            <a:r>
              <a:rPr lang="es-ES" sz="2000" b="1" dirty="0" err="1" smtClean="0"/>
              <a:t>ISRS</a:t>
            </a:r>
            <a:r>
              <a:rPr lang="es-ES" sz="2000" b="1" dirty="0" smtClean="0"/>
              <a:t>)</a:t>
            </a:r>
            <a:endParaRPr lang="es-ES" sz="3600" b="1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268760"/>
            <a:ext cx="82089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Entre </a:t>
            </a:r>
            <a:r>
              <a:rPr lang="es-ES" sz="2400" dirty="0">
                <a:latin typeface="Arial Unicode MS" pitchFamily="34" charset="-128"/>
              </a:rPr>
              <a:t>los </a:t>
            </a:r>
            <a:r>
              <a:rPr lang="es-ES" sz="2400" dirty="0" err="1">
                <a:latin typeface="Arial Unicode MS" pitchFamily="34" charset="-128"/>
              </a:rPr>
              <a:t>ISRS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citalopram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escitalopram</a:t>
            </a:r>
            <a:r>
              <a:rPr lang="es-ES" sz="2400" dirty="0">
                <a:latin typeface="Arial Unicode MS" pitchFamily="34" charset="-128"/>
              </a:rPr>
              <a:t> y </a:t>
            </a:r>
            <a:r>
              <a:rPr lang="es-ES" sz="2400" dirty="0" err="1">
                <a:latin typeface="Arial Unicode MS" pitchFamily="34" charset="-128"/>
              </a:rPr>
              <a:t>sertralina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tienen menor </a:t>
            </a:r>
            <a:r>
              <a:rPr lang="es-ES" sz="2400" dirty="0">
                <a:latin typeface="Arial Unicode MS" pitchFamily="34" charset="-128"/>
              </a:rPr>
              <a:t>potencial de </a:t>
            </a:r>
            <a:r>
              <a:rPr lang="es-ES" sz="2400" b="1" dirty="0">
                <a:latin typeface="Arial Unicode MS" pitchFamily="34" charset="-128"/>
              </a:rPr>
              <a:t>interacciones</a:t>
            </a:r>
            <a:r>
              <a:rPr lang="es-ES" sz="2400" dirty="0">
                <a:latin typeface="Arial Unicode MS" pitchFamily="34" charset="-128"/>
              </a:rPr>
              <a:t>, si bien </a:t>
            </a:r>
            <a:r>
              <a:rPr lang="es-ES" sz="2400" dirty="0" err="1">
                <a:latin typeface="Arial Unicode MS" pitchFamily="34" charset="-128"/>
              </a:rPr>
              <a:t>citalopram</a:t>
            </a:r>
            <a:r>
              <a:rPr lang="es-ES" sz="2400" dirty="0">
                <a:latin typeface="Arial Unicode MS" pitchFamily="34" charset="-128"/>
              </a:rPr>
              <a:t> y </a:t>
            </a:r>
            <a:r>
              <a:rPr lang="es-ES" sz="2400" dirty="0" err="1" smtClean="0">
                <a:latin typeface="Arial Unicode MS" pitchFamily="34" charset="-128"/>
              </a:rPr>
              <a:t>escitalopram</a:t>
            </a:r>
            <a:r>
              <a:rPr lang="es-ES" sz="2400" dirty="0" smtClean="0">
                <a:latin typeface="Arial Unicode MS" pitchFamily="34" charset="-128"/>
              </a:rPr>
              <a:t> prolongan </a:t>
            </a:r>
            <a:r>
              <a:rPr lang="es-ES" sz="2400" dirty="0">
                <a:latin typeface="Arial Unicode MS" pitchFamily="34" charset="-128"/>
              </a:rPr>
              <a:t>el intervalo </a:t>
            </a:r>
            <a:r>
              <a:rPr lang="es-ES" sz="2400" dirty="0" err="1">
                <a:latin typeface="Arial Unicode MS" pitchFamily="34" charset="-128"/>
              </a:rPr>
              <a:t>QT</a:t>
            </a:r>
            <a:r>
              <a:rPr lang="es-ES" sz="2400" dirty="0">
                <a:latin typeface="Arial Unicode MS" pitchFamily="34" charset="-128"/>
              </a:rPr>
              <a:t> y es necesario </a:t>
            </a:r>
            <a:r>
              <a:rPr lang="es-ES" sz="2400" dirty="0" smtClean="0">
                <a:latin typeface="Arial Unicode MS" pitchFamily="34" charset="-128"/>
              </a:rPr>
              <a:t>limitar su </a:t>
            </a:r>
            <a:r>
              <a:rPr lang="es-ES" sz="2400" dirty="0">
                <a:latin typeface="Arial Unicode MS" pitchFamily="34" charset="-128"/>
              </a:rPr>
              <a:t>dosis en personas </a:t>
            </a:r>
            <a:r>
              <a:rPr lang="es-ES" sz="2400" dirty="0" smtClean="0">
                <a:latin typeface="Arial Unicode MS" pitchFamily="34" charset="-128"/>
              </a:rPr>
              <a:t>mayores.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Sertralina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tiene pocas </a:t>
            </a:r>
            <a:r>
              <a:rPr lang="es-ES" sz="2400" dirty="0" smtClean="0">
                <a:latin typeface="Arial Unicode MS" pitchFamily="34" charset="-128"/>
              </a:rPr>
              <a:t>interacciones y </a:t>
            </a:r>
            <a:r>
              <a:rPr lang="es-ES" sz="2400" dirty="0">
                <a:latin typeface="Arial Unicode MS" pitchFamily="34" charset="-128"/>
              </a:rPr>
              <a:t>se considera el AD de elección en </a:t>
            </a:r>
            <a:r>
              <a:rPr lang="es-ES" sz="2400" dirty="0" smtClean="0">
                <a:latin typeface="Arial Unicode MS" pitchFamily="34" charset="-128"/>
              </a:rPr>
              <a:t>pacientes con </a:t>
            </a:r>
            <a:r>
              <a:rPr lang="es-ES" sz="2400" b="1" dirty="0">
                <a:latin typeface="Arial Unicode MS" pitchFamily="34" charset="-128"/>
              </a:rPr>
              <a:t>patología </a:t>
            </a:r>
            <a:r>
              <a:rPr lang="es-ES" sz="2400" b="1" dirty="0" smtClean="0">
                <a:latin typeface="Arial Unicode MS" pitchFamily="34" charset="-128"/>
              </a:rPr>
              <a:t>cardiaca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Paroxetina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es tan eficaz como </a:t>
            </a:r>
            <a:r>
              <a:rPr lang="es-ES" sz="2400" dirty="0" err="1">
                <a:latin typeface="Arial Unicode MS" pitchFamily="34" charset="-128"/>
              </a:rPr>
              <a:t>duloxetina</a:t>
            </a:r>
            <a:r>
              <a:rPr lang="es-ES" sz="2400" dirty="0">
                <a:latin typeface="Arial Unicode MS" pitchFamily="34" charset="-128"/>
              </a:rPr>
              <a:t> en el tratamiento de depresión con </a:t>
            </a:r>
            <a:r>
              <a:rPr lang="es-ES" sz="2400" b="1" dirty="0" smtClean="0">
                <a:latin typeface="Arial Unicode MS" pitchFamily="34" charset="-128"/>
              </a:rPr>
              <a:t>dolor</a:t>
            </a:r>
            <a:r>
              <a:rPr lang="es-ES" sz="2400" dirty="0" smtClean="0">
                <a:latin typeface="Arial Unicode MS" pitchFamily="34" charset="-128"/>
              </a:rPr>
              <a:t>.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>
                <a:latin typeface="Arial Unicode MS" pitchFamily="34" charset="-128"/>
              </a:rPr>
              <a:t>Paroxetina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smtClean="0">
                <a:latin typeface="Arial Unicode MS" pitchFamily="34" charset="-128"/>
              </a:rPr>
              <a:t>de </a:t>
            </a:r>
            <a:r>
              <a:rPr lang="es-ES" sz="2400" dirty="0">
                <a:latin typeface="Arial Unicode MS" pitchFamily="34" charset="-128"/>
              </a:rPr>
              <a:t>corta duración de acción, </a:t>
            </a:r>
            <a:r>
              <a:rPr lang="es-ES" sz="2400" dirty="0" smtClean="0">
                <a:latin typeface="Arial Unicode MS" pitchFamily="34" charset="-128"/>
              </a:rPr>
              <a:t>presenta más síntomas </a:t>
            </a:r>
            <a:r>
              <a:rPr lang="es-ES" sz="2400" dirty="0">
                <a:latin typeface="Arial Unicode MS" pitchFamily="34" charset="-128"/>
              </a:rPr>
              <a:t>de </a:t>
            </a:r>
            <a:r>
              <a:rPr lang="es-ES" sz="2400" dirty="0" smtClean="0">
                <a:latin typeface="Arial Unicode MS" pitchFamily="34" charset="-128"/>
              </a:rPr>
              <a:t>discontinuación, lo que puede dificultar </a:t>
            </a:r>
            <a:r>
              <a:rPr lang="es-ES" sz="2400" dirty="0">
                <a:latin typeface="Arial Unicode MS" pitchFamily="34" charset="-128"/>
              </a:rPr>
              <a:t>su </a:t>
            </a:r>
            <a:r>
              <a:rPr lang="es-ES" sz="2400" dirty="0" smtClean="0">
                <a:latin typeface="Arial Unicode MS" pitchFamily="34" charset="-128"/>
              </a:rPr>
              <a:t>retirada.</a:t>
            </a: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44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340768"/>
            <a:ext cx="835292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Perfil </a:t>
            </a:r>
            <a:r>
              <a:rPr lang="es-ES" sz="2400" dirty="0">
                <a:latin typeface="Arial Unicode MS" pitchFamily="34" charset="-128"/>
              </a:rPr>
              <a:t>de efectos adversos similar a los ISRS, pero a </a:t>
            </a:r>
            <a:r>
              <a:rPr lang="es-ES" sz="2400" b="1" dirty="0">
                <a:latin typeface="Arial Unicode MS" pitchFamily="34" charset="-128"/>
              </a:rPr>
              <a:t>dosis elevadas </a:t>
            </a:r>
            <a:r>
              <a:rPr lang="es-ES" sz="2400" dirty="0" smtClean="0">
                <a:latin typeface="Arial Unicode MS" pitchFamily="34" charset="-128"/>
              </a:rPr>
              <a:t>son </a:t>
            </a:r>
            <a:r>
              <a:rPr lang="es-ES" sz="2400" b="1" dirty="0">
                <a:latin typeface="Arial Unicode MS" pitchFamily="34" charset="-128"/>
              </a:rPr>
              <a:t>más </a:t>
            </a:r>
            <a:r>
              <a:rPr lang="es-ES" sz="2400" b="1" dirty="0" err="1" smtClean="0">
                <a:latin typeface="Arial Unicode MS" pitchFamily="34" charset="-128"/>
              </a:rPr>
              <a:t>cardiotóxicos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(</a:t>
            </a:r>
            <a:r>
              <a:rPr lang="es-ES" sz="2000" dirty="0">
                <a:latin typeface="Arial Unicode MS" pitchFamily="34" charset="-128"/>
              </a:rPr>
              <a:t>hipertensión, prolongación del </a:t>
            </a:r>
            <a:r>
              <a:rPr lang="es-ES" sz="2000" dirty="0" smtClean="0">
                <a:latin typeface="Arial Unicode MS" pitchFamily="34" charset="-128"/>
              </a:rPr>
              <a:t>QT</a:t>
            </a:r>
            <a:r>
              <a:rPr lang="es-ES" sz="2000" dirty="0">
                <a:latin typeface="Arial Unicode MS" pitchFamily="34" charset="-128"/>
              </a:rPr>
              <a:t>), </a:t>
            </a:r>
            <a:r>
              <a:rPr lang="es-ES" sz="2400" dirty="0" smtClean="0">
                <a:latin typeface="Arial Unicode MS" pitchFamily="34" charset="-128"/>
              </a:rPr>
              <a:t>por  </a:t>
            </a:r>
            <a:r>
              <a:rPr lang="es-ES" sz="2400" dirty="0">
                <a:latin typeface="Arial Unicode MS" pitchFamily="34" charset="-128"/>
              </a:rPr>
              <a:t>su acción </a:t>
            </a:r>
            <a:r>
              <a:rPr lang="es-ES" sz="2400" dirty="0" err="1" smtClean="0">
                <a:latin typeface="Arial Unicode MS" pitchFamily="34" charset="-128"/>
              </a:rPr>
              <a:t>noradrenérgica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err="1" smtClean="0">
                <a:latin typeface="Arial Unicode MS" pitchFamily="34" charset="-128"/>
              </a:rPr>
              <a:t>Venlafaxina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se </a:t>
            </a:r>
            <a:r>
              <a:rPr lang="es-ES" sz="2400" dirty="0" smtClean="0">
                <a:latin typeface="Arial Unicode MS" pitchFamily="34" charset="-128"/>
              </a:rPr>
              <a:t>asocia a </a:t>
            </a:r>
            <a:r>
              <a:rPr lang="es-ES" sz="2400" dirty="0">
                <a:latin typeface="Arial Unicode MS" pitchFamily="34" charset="-128"/>
              </a:rPr>
              <a:t>mayor riesgo de muerte en </a:t>
            </a:r>
            <a:r>
              <a:rPr lang="es-ES" sz="2400" dirty="0" smtClean="0">
                <a:latin typeface="Arial Unicode MS" pitchFamily="34" charset="-128"/>
              </a:rPr>
              <a:t> caso </a:t>
            </a:r>
            <a:r>
              <a:rPr lang="es-ES" sz="2400" dirty="0" err="1" smtClean="0">
                <a:latin typeface="Arial Unicode MS" pitchFamily="34" charset="-128"/>
              </a:rPr>
              <a:t>desobredosis</a:t>
            </a:r>
            <a:r>
              <a:rPr lang="es-ES" sz="2400" dirty="0" smtClean="0">
                <a:latin typeface="Arial Unicode MS" pitchFamily="34" charset="-128"/>
              </a:rPr>
              <a:t>: no </a:t>
            </a:r>
            <a:r>
              <a:rPr lang="es-ES" sz="2400" dirty="0">
                <a:latin typeface="Arial Unicode MS" pitchFamily="34" charset="-128"/>
              </a:rPr>
              <a:t>se recomienda su uso rutinario en </a:t>
            </a:r>
            <a:r>
              <a:rPr lang="es-ES" sz="2400" dirty="0" smtClean="0">
                <a:latin typeface="Arial Unicode MS" pitchFamily="34" charset="-128"/>
              </a:rPr>
              <a:t>atención primaria.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err="1" smtClean="0">
                <a:latin typeface="Arial Unicode MS" pitchFamily="34" charset="-128"/>
              </a:rPr>
              <a:t>Desvenlafaxina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(metabolito </a:t>
            </a:r>
            <a:r>
              <a:rPr lang="es-ES" sz="2000" dirty="0">
                <a:latin typeface="Arial Unicode MS" pitchFamily="34" charset="-128"/>
              </a:rPr>
              <a:t>activo de la </a:t>
            </a:r>
            <a:r>
              <a:rPr lang="es-ES" sz="2000" dirty="0" err="1" smtClean="0">
                <a:latin typeface="Arial Unicode MS" pitchFamily="34" charset="-128"/>
              </a:rPr>
              <a:t>venlafaxina</a:t>
            </a:r>
            <a:r>
              <a:rPr lang="es-ES" sz="2000" dirty="0" smtClean="0">
                <a:latin typeface="Arial Unicode MS" pitchFamily="34" charset="-128"/>
              </a:rPr>
              <a:t>), </a:t>
            </a:r>
            <a:r>
              <a:rPr lang="es-ES" sz="2400" dirty="0">
                <a:latin typeface="Arial Unicode MS" pitchFamily="34" charset="-128"/>
              </a:rPr>
              <a:t>sin  estudios comparativos frente </a:t>
            </a:r>
            <a:r>
              <a:rPr lang="es-ES" sz="2400" dirty="0" smtClean="0">
                <a:latin typeface="Arial Unicode MS" pitchFamily="34" charset="-128"/>
              </a:rPr>
              <a:t>a ésta y coste superior.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Arial Unicode MS" pitchFamily="34" charset="-128"/>
              </a:rPr>
              <a:t>La </a:t>
            </a:r>
            <a:r>
              <a:rPr lang="es-ES" sz="2400" b="1" dirty="0">
                <a:latin typeface="Arial Unicode MS" pitchFamily="34" charset="-128"/>
              </a:rPr>
              <a:t>frecuencia de discontinuación </a:t>
            </a:r>
            <a:r>
              <a:rPr lang="es-ES" sz="2400" dirty="0">
                <a:latin typeface="Arial Unicode MS" pitchFamily="34" charset="-128"/>
              </a:rPr>
              <a:t>por efectos adversos es </a:t>
            </a:r>
            <a:r>
              <a:rPr lang="es-ES" sz="2400" b="1" dirty="0">
                <a:latin typeface="Arial Unicode MS" pitchFamily="34" charset="-128"/>
              </a:rPr>
              <a:t>mayor</a:t>
            </a:r>
            <a:r>
              <a:rPr lang="es-ES" sz="2400" dirty="0">
                <a:latin typeface="Arial Unicode MS" pitchFamily="34" charset="-128"/>
              </a:rPr>
              <a:t> con </a:t>
            </a:r>
            <a:r>
              <a:rPr lang="es-ES" sz="2400" dirty="0" err="1">
                <a:latin typeface="Arial Unicode MS" pitchFamily="34" charset="-128"/>
              </a:rPr>
              <a:t>duloxetina</a:t>
            </a:r>
            <a:r>
              <a:rPr lang="es-ES" sz="2400" dirty="0">
                <a:latin typeface="Arial Unicode MS" pitchFamily="34" charset="-128"/>
              </a:rPr>
              <a:t> y </a:t>
            </a:r>
            <a:r>
              <a:rPr lang="es-ES" sz="2400" dirty="0" err="1">
                <a:latin typeface="Arial Unicode MS" pitchFamily="34" charset="-128"/>
              </a:rPr>
              <a:t>venlafaxina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que con los ISRS.</a:t>
            </a:r>
            <a:endParaRPr lang="es-ES" sz="2400" dirty="0" smtClean="0"/>
          </a:p>
          <a:p>
            <a:endParaRPr lang="es-E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52928" cy="1143000"/>
          </a:xfrm>
        </p:spPr>
        <p:txBody>
          <a:bodyPr/>
          <a:lstStyle/>
          <a:p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Eficacia y seguridad comparativas (III):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Inhibidores de </a:t>
            </a: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recaptación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 de 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serotonina y 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noradrenalina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b="1" dirty="0">
                <a:solidFill>
                  <a:schemeClr val="tx2"/>
                </a:solidFill>
                <a:latin typeface="Arial Black" pitchFamily="34" charset="0"/>
              </a:rPr>
              <a:t>(</a:t>
            </a:r>
            <a:r>
              <a:rPr lang="es-ES" sz="2000" b="1" dirty="0" err="1">
                <a:solidFill>
                  <a:schemeClr val="tx2"/>
                </a:solidFill>
                <a:latin typeface="Arial Black" pitchFamily="34" charset="0"/>
              </a:rPr>
              <a:t>IRSN</a:t>
            </a:r>
            <a:r>
              <a:rPr lang="es-ES" sz="2000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o</a:t>
            </a:r>
            <a:r>
              <a:rPr lang="es-ES" sz="2000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Arial Black" pitchFamily="34" charset="0"/>
              </a:rPr>
              <a:t>“duales</a:t>
            </a:r>
            <a:r>
              <a:rPr lang="es-ES" sz="1800" b="1" dirty="0" smtClean="0">
                <a:solidFill>
                  <a:schemeClr val="tx2"/>
                </a:solidFill>
                <a:latin typeface="Arial Black" pitchFamily="34" charset="0"/>
              </a:rPr>
              <a:t>”)</a:t>
            </a:r>
            <a:endParaRPr lang="es-ES" sz="24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920880" cy="4248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endParaRPr lang="es-ES" sz="16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INTRODUCCIÓN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>
                <a:solidFill>
                  <a:schemeClr val="bg1"/>
                </a:solidFill>
              </a:rPr>
              <a:t>DIAGNÓSTICO</a:t>
            </a:r>
          </a:p>
          <a:p>
            <a:pPr>
              <a:buClr>
                <a:schemeClr val="bg1"/>
              </a:buClr>
            </a:pPr>
            <a:r>
              <a:rPr lang="es-ES" sz="2800" dirty="0">
                <a:solidFill>
                  <a:schemeClr val="bg1"/>
                </a:solidFill>
              </a:rPr>
              <a:t>TRATAMIENTO</a:t>
            </a: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SELECCIÓN </a:t>
            </a:r>
            <a:r>
              <a:rPr lang="es-ES" sz="2800" dirty="0">
                <a:solidFill>
                  <a:schemeClr val="bg1"/>
                </a:solidFill>
              </a:rPr>
              <a:t>DE ANTIDEPRESIVOS</a:t>
            </a: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SEGUIMIENTO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>
                <a:solidFill>
                  <a:schemeClr val="bg1"/>
                </a:solidFill>
              </a:rPr>
              <a:t>¿QUÉ HACER SI EL </a:t>
            </a:r>
            <a:r>
              <a:rPr lang="es-ES" sz="2800" dirty="0" smtClean="0">
                <a:solidFill>
                  <a:schemeClr val="bg1"/>
                </a:solidFill>
              </a:rPr>
              <a:t>PACIENTE NO </a:t>
            </a:r>
            <a:r>
              <a:rPr lang="es-ES" sz="2800" dirty="0">
                <a:solidFill>
                  <a:schemeClr val="bg1"/>
                </a:solidFill>
              </a:rPr>
              <a:t>RESPONDE?</a:t>
            </a:r>
          </a:p>
          <a:p>
            <a:pPr>
              <a:buClr>
                <a:schemeClr val="bg1"/>
              </a:buClr>
            </a:pPr>
            <a:r>
              <a:rPr lang="es-ES" sz="2800" dirty="0">
                <a:solidFill>
                  <a:schemeClr val="bg1"/>
                </a:solidFill>
              </a:rPr>
              <a:t>DURACIÓN Y </a:t>
            </a:r>
            <a:r>
              <a:rPr lang="es-ES" sz="2800" dirty="0" smtClean="0">
                <a:solidFill>
                  <a:schemeClr val="bg1"/>
                </a:solidFill>
              </a:rPr>
              <a:t>FINALIZACIÓN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340768"/>
            <a:ext cx="842493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Trazodona</a:t>
            </a:r>
            <a:r>
              <a:rPr lang="es-ES" sz="2000" b="1" dirty="0" smtClean="0">
                <a:latin typeface="Arial Unicode MS" pitchFamily="34" charset="-128"/>
              </a:rPr>
              <a:t> </a:t>
            </a:r>
            <a:r>
              <a:rPr lang="es-ES" sz="2000" b="1" dirty="0">
                <a:latin typeface="Arial Unicode MS" pitchFamily="34" charset="-128"/>
              </a:rPr>
              <a:t>y </a:t>
            </a:r>
            <a:r>
              <a:rPr lang="es-ES" sz="2000" b="1" dirty="0" err="1" smtClean="0">
                <a:latin typeface="Arial Unicode MS" pitchFamily="34" charset="-128"/>
              </a:rPr>
              <a:t>mirtazapina</a:t>
            </a:r>
            <a:r>
              <a:rPr lang="es-ES" sz="2000" dirty="0" smtClean="0">
                <a:latin typeface="Arial Unicode MS" pitchFamily="34" charset="-128"/>
              </a:rPr>
              <a:t>:  </a:t>
            </a:r>
            <a:r>
              <a:rPr lang="es-ES" sz="2000" dirty="0">
                <a:latin typeface="Arial Unicode MS" pitchFamily="34" charset="-128"/>
              </a:rPr>
              <a:t>pronunciado efecto </a:t>
            </a:r>
            <a:r>
              <a:rPr lang="es-ES" sz="2000" dirty="0" smtClean="0">
                <a:latin typeface="Arial Unicode MS" pitchFamily="34" charset="-128"/>
              </a:rPr>
              <a:t>sedante.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Agomelatina</a:t>
            </a:r>
            <a:r>
              <a:rPr lang="es-ES" sz="2000" dirty="0" smtClean="0">
                <a:latin typeface="Arial Unicode MS" pitchFamily="34" charset="-128"/>
              </a:rPr>
              <a:t>: no iniciar en mayores </a:t>
            </a:r>
            <a:r>
              <a:rPr lang="es-ES" sz="2000" dirty="0">
                <a:latin typeface="Arial Unicode MS" pitchFamily="34" charset="-128"/>
              </a:rPr>
              <a:t>de 75 años. Puede producir hepatitis, pancreatitis, </a:t>
            </a:r>
            <a:r>
              <a:rPr lang="es-ES" sz="2000" dirty="0" smtClean="0">
                <a:latin typeface="Arial Unicode MS" pitchFamily="34" charset="-128"/>
              </a:rPr>
              <a:t>ideación suicida</a:t>
            </a:r>
            <a:r>
              <a:rPr lang="es-ES" sz="2000" dirty="0">
                <a:latin typeface="Arial Unicode MS" pitchFamily="34" charset="-128"/>
              </a:rPr>
              <a:t>, agresividad y síndrome de </a:t>
            </a:r>
            <a:r>
              <a:rPr lang="es-ES" sz="2000" dirty="0" smtClean="0">
                <a:latin typeface="Arial Unicode MS" pitchFamily="34" charset="-128"/>
              </a:rPr>
              <a:t>Stevens-Johnson.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Bupropión</a:t>
            </a:r>
            <a:r>
              <a:rPr lang="es-ES" sz="2000" dirty="0" smtClean="0">
                <a:latin typeface="Arial Unicode MS" pitchFamily="34" charset="-128"/>
              </a:rPr>
              <a:t>:  </a:t>
            </a:r>
            <a:r>
              <a:rPr lang="es-ES" sz="2000" dirty="0">
                <a:latin typeface="Arial Unicode MS" pitchFamily="34" charset="-128"/>
              </a:rPr>
              <a:t>efectos </a:t>
            </a:r>
            <a:r>
              <a:rPr lang="es-ES" sz="2000" dirty="0" err="1">
                <a:latin typeface="Arial Unicode MS" pitchFamily="34" charset="-128"/>
              </a:rPr>
              <a:t>neuropsiquiátricos</a:t>
            </a:r>
            <a:r>
              <a:rPr lang="es-ES" sz="2000" dirty="0">
                <a:latin typeface="Arial Unicode MS" pitchFamily="34" charset="-128"/>
              </a:rPr>
              <a:t>, reacciones alérgicas severas y defectos </a:t>
            </a:r>
            <a:r>
              <a:rPr lang="es-ES" sz="2000" dirty="0" smtClean="0">
                <a:latin typeface="Arial Unicode MS" pitchFamily="34" charset="-128"/>
              </a:rPr>
              <a:t>congénitos.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Vortioxetina</a:t>
            </a:r>
            <a:r>
              <a:rPr lang="es-ES" sz="2000" dirty="0" smtClean="0">
                <a:latin typeface="Arial Unicode MS" pitchFamily="34" charset="-128"/>
              </a:rPr>
              <a:t>: evidencia </a:t>
            </a:r>
            <a:r>
              <a:rPr lang="es-ES" sz="2000" dirty="0">
                <a:latin typeface="Arial Unicode MS" pitchFamily="34" charset="-128"/>
              </a:rPr>
              <a:t>limitada y un perfil de seguridad similar a ISRS e IRSN, </a:t>
            </a:r>
            <a:r>
              <a:rPr lang="es-ES" sz="2000" dirty="0" smtClean="0">
                <a:latin typeface="Arial Unicode MS" pitchFamily="34" charset="-128"/>
              </a:rPr>
              <a:t>con mayor incidencia </a:t>
            </a:r>
            <a:r>
              <a:rPr lang="es-ES" sz="2000" dirty="0">
                <a:latin typeface="Arial Unicode MS" pitchFamily="34" charset="-128"/>
              </a:rPr>
              <a:t>de náuseas y </a:t>
            </a:r>
            <a:r>
              <a:rPr lang="es-ES" sz="2000" dirty="0" smtClean="0">
                <a:latin typeface="Arial Unicode MS" pitchFamily="34" charset="-128"/>
              </a:rPr>
              <a:t>coste superior.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Tianeptina</a:t>
            </a:r>
            <a:r>
              <a:rPr lang="es-ES" sz="2000" dirty="0" smtClean="0">
                <a:latin typeface="Arial Unicode MS" pitchFamily="34" charset="-128"/>
              </a:rPr>
              <a:t>: ATC </a:t>
            </a:r>
            <a:r>
              <a:rPr lang="es-ES" sz="2000" dirty="0">
                <a:latin typeface="Arial Unicode MS" pitchFamily="34" charset="-128"/>
              </a:rPr>
              <a:t>no </a:t>
            </a:r>
            <a:r>
              <a:rPr lang="es-ES" sz="2000" dirty="0" smtClean="0">
                <a:latin typeface="Arial Unicode MS" pitchFamily="34" charset="-128"/>
              </a:rPr>
              <a:t>autorizado/retirado de otros países. Puede </a:t>
            </a:r>
            <a:r>
              <a:rPr lang="es-ES" sz="2000" dirty="0">
                <a:latin typeface="Arial Unicode MS" pitchFamily="34" charset="-128"/>
              </a:rPr>
              <a:t>producir hepatitis, reacciones cutáneas </a:t>
            </a:r>
            <a:r>
              <a:rPr lang="es-ES" sz="2000" dirty="0" smtClean="0">
                <a:latin typeface="Arial Unicode MS" pitchFamily="34" charset="-128"/>
              </a:rPr>
              <a:t>graves, alto </a:t>
            </a:r>
            <a:r>
              <a:rPr lang="es-ES" sz="2000" dirty="0">
                <a:latin typeface="Arial Unicode MS" pitchFamily="34" charset="-128"/>
              </a:rPr>
              <a:t>potencial de </a:t>
            </a:r>
            <a:r>
              <a:rPr lang="es-ES" sz="2000" dirty="0" smtClean="0">
                <a:latin typeface="Arial Unicode MS" pitchFamily="34" charset="-128"/>
              </a:rPr>
              <a:t>adicción.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Eficacia y seguridad comparativas (IV):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Otros antidepresivos</a:t>
            </a:r>
            <a:endParaRPr lang="es-ES" sz="32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3" y="260648"/>
            <a:ext cx="844968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60810" cy="344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6624736" cy="17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2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05" y="260648"/>
            <a:ext cx="844968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6624736" cy="17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29760"/>
            <a:ext cx="8288442" cy="297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9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72" y="1165974"/>
            <a:ext cx="8005961" cy="42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8208912" cy="104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84" y="5427658"/>
            <a:ext cx="6624736" cy="17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5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80528" y="0"/>
            <a:ext cx="9505056" cy="511180"/>
          </a:xfrm>
        </p:spPr>
        <p:txBody>
          <a:bodyPr/>
          <a:lstStyle/>
          <a:p>
            <a:r>
              <a:rPr lang="es-ES" sz="1600" b="1" dirty="0" smtClean="0">
                <a:solidFill>
                  <a:schemeClr val="tx2"/>
                </a:solidFill>
                <a:latin typeface="Arial Black" pitchFamily="34" charset="0"/>
              </a:rPr>
              <a:t>Tabla 2. 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Interacciones </a:t>
            </a:r>
            <a:r>
              <a:rPr lang="es-ES" sz="3200" dirty="0">
                <a:solidFill>
                  <a:schemeClr val="tx2"/>
                </a:solidFill>
                <a:latin typeface="Arial Black" pitchFamily="34" charset="0"/>
              </a:rPr>
              <a:t>de 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AD más frecuentes</a:t>
            </a:r>
            <a:endParaRPr lang="es-E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7812"/>
            <a:ext cx="6084168" cy="6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52792" cy="936104"/>
          </a:xfrm>
        </p:spPr>
        <p:txBody>
          <a:bodyPr/>
          <a:lstStyle/>
          <a:p>
            <a:r>
              <a:rPr lang="es-ES" sz="1600" dirty="0"/>
              <a:t>Tabla </a:t>
            </a:r>
            <a:r>
              <a:rPr lang="es-ES" sz="1600" dirty="0" smtClean="0"/>
              <a:t>3. </a:t>
            </a:r>
            <a:r>
              <a:rPr lang="es-ES" sz="2800" dirty="0"/>
              <a:t>Individualización 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de AD en</a:t>
            </a:r>
            <a:b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Situaciones especiales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52" y="1412776"/>
            <a:ext cx="8662820" cy="262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6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87"/>
            <a:ext cx="8895266" cy="720080"/>
          </a:xfrm>
        </p:spPr>
        <p:txBody>
          <a:bodyPr/>
          <a:lstStyle/>
          <a:p>
            <a:r>
              <a:rPr lang="es-ES" sz="1600" dirty="0"/>
              <a:t>Tabla 3</a:t>
            </a:r>
            <a:r>
              <a:rPr lang="es-ES" sz="1600" dirty="0" smtClean="0"/>
              <a:t>. </a:t>
            </a:r>
            <a:r>
              <a:rPr lang="es-ES" sz="2800" dirty="0" smtClean="0"/>
              <a:t>Individualización 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de AD en comorbilidad (I)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44" y="1103071"/>
            <a:ext cx="8528802" cy="575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76" y="755867"/>
            <a:ext cx="8506602" cy="34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5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34133" y="116632"/>
            <a:ext cx="8712968" cy="571836"/>
          </a:xfrm>
        </p:spPr>
        <p:txBody>
          <a:bodyPr/>
          <a:lstStyle/>
          <a:p>
            <a:r>
              <a:rPr lang="es-ES" sz="1600" dirty="0"/>
              <a:t>Tabla 3</a:t>
            </a:r>
            <a:r>
              <a:rPr lang="es-ES" sz="1600" dirty="0" smtClean="0"/>
              <a:t>. </a:t>
            </a:r>
            <a:r>
              <a:rPr lang="es-ES" sz="2800" dirty="0" smtClean="0"/>
              <a:t>Individualización 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de AD en comorbilidad (II)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79512" y="1124744"/>
            <a:ext cx="8796809" cy="5584945"/>
            <a:chOff x="736526" y="980728"/>
            <a:chExt cx="7029450" cy="3419475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980728"/>
              <a:ext cx="701040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526" y="1237903"/>
              <a:ext cx="7029450" cy="316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1" y="766666"/>
            <a:ext cx="8772969" cy="35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8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Seguimiento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80728"/>
            <a:ext cx="842493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Se recomienda establecer </a:t>
            </a:r>
            <a:r>
              <a:rPr lang="es-ES" sz="2200" b="1" dirty="0">
                <a:latin typeface="Arial Unicode MS" pitchFamily="34" charset="-128"/>
              </a:rPr>
              <a:t>un plan de seguimiento estructurado e individualizado</a:t>
            </a:r>
            <a:r>
              <a:rPr lang="es-ES" sz="2200" dirty="0">
                <a:latin typeface="Arial Unicode MS" pitchFamily="34" charset="-128"/>
              </a:rPr>
              <a:t>. </a:t>
            </a:r>
            <a:r>
              <a:rPr lang="es-ES" sz="2200" dirty="0" smtClean="0">
                <a:latin typeface="Arial Unicode MS" pitchFamily="34" charset="-128"/>
              </a:rPr>
              <a:t>En función de: gravedad </a:t>
            </a:r>
            <a:r>
              <a:rPr lang="es-ES" sz="2200" dirty="0">
                <a:latin typeface="Arial Unicode MS" pitchFamily="34" charset="-128"/>
              </a:rPr>
              <a:t>del cuadro, </a:t>
            </a:r>
            <a:r>
              <a:rPr lang="es-ES" sz="2200" dirty="0" smtClean="0">
                <a:latin typeface="Arial Unicode MS" pitchFamily="34" charset="-128"/>
              </a:rPr>
              <a:t>comorbilidad, cooperación con </a:t>
            </a:r>
            <a:r>
              <a:rPr lang="es-ES" sz="2200" dirty="0">
                <a:latin typeface="Arial Unicode MS" pitchFamily="34" charset="-128"/>
              </a:rPr>
              <a:t>el tratamiento, apoyo social y </a:t>
            </a:r>
            <a:r>
              <a:rPr lang="es-ES" sz="2200" dirty="0" smtClean="0">
                <a:latin typeface="Arial Unicode MS" pitchFamily="34" charset="-128"/>
              </a:rPr>
              <a:t>efectos secundarios. 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>
                <a:latin typeface="Arial Unicode MS" pitchFamily="34" charset="-128"/>
              </a:rPr>
              <a:t>Mas del 60% de la </a:t>
            </a:r>
            <a:r>
              <a:rPr lang="es-ES" sz="2200" b="1" dirty="0" smtClean="0">
                <a:latin typeface="Arial Unicode MS" pitchFamily="34" charset="-128"/>
              </a:rPr>
              <a:t>mejoría </a:t>
            </a:r>
            <a:r>
              <a:rPr lang="es-ES" sz="2200" b="1" dirty="0">
                <a:latin typeface="Arial Unicode MS" pitchFamily="34" charset="-128"/>
              </a:rPr>
              <a:t>tiene lugar en las primeras 2 semanas </a:t>
            </a:r>
            <a:r>
              <a:rPr lang="es-ES" sz="2200" dirty="0">
                <a:latin typeface="Arial Unicode MS" pitchFamily="34" charset="-128"/>
              </a:rPr>
              <a:t>de tratamiento, aunque se requieren </a:t>
            </a:r>
            <a:r>
              <a:rPr lang="es-ES" sz="2200" dirty="0" smtClean="0">
                <a:latin typeface="Arial Unicode MS" pitchFamily="34" charset="-128"/>
              </a:rPr>
              <a:t>habitualmente 4 </a:t>
            </a:r>
            <a:r>
              <a:rPr lang="es-ES" sz="2200" dirty="0">
                <a:latin typeface="Arial Unicode MS" pitchFamily="34" charset="-128"/>
              </a:rPr>
              <a:t>semanas para observar el efecto completo (</a:t>
            </a:r>
            <a:r>
              <a:rPr lang="es-ES" sz="2200" dirty="0" smtClean="0">
                <a:latin typeface="Arial Unicode MS" pitchFamily="34" charset="-128"/>
              </a:rPr>
              <a:t>más </a:t>
            </a:r>
            <a:r>
              <a:rPr lang="es-ES" sz="2200" dirty="0">
                <a:latin typeface="Arial Unicode MS" pitchFamily="34" charset="-128"/>
              </a:rPr>
              <a:t>en ancianos). Se </a:t>
            </a:r>
            <a:r>
              <a:rPr lang="es-ES" sz="2200" dirty="0" smtClean="0">
                <a:latin typeface="Arial Unicode MS" pitchFamily="34" charset="-128"/>
              </a:rPr>
              <a:t>recomienda </a:t>
            </a:r>
            <a:r>
              <a:rPr lang="es-ES" sz="2200" dirty="0">
                <a:latin typeface="Arial Unicode MS" pitchFamily="34" charset="-128"/>
              </a:rPr>
              <a:t>evaluar la </a:t>
            </a:r>
            <a:r>
              <a:rPr lang="es-ES" sz="2200" dirty="0" smtClean="0">
                <a:latin typeface="Arial Unicode MS" pitchFamily="34" charset="-128"/>
              </a:rPr>
              <a:t>respuesta inicial </a:t>
            </a:r>
            <a:r>
              <a:rPr lang="es-ES" sz="2200" dirty="0">
                <a:latin typeface="Arial Unicode MS" pitchFamily="34" charset="-128"/>
              </a:rPr>
              <a:t>al </a:t>
            </a:r>
            <a:r>
              <a:rPr lang="es-ES" sz="2200" dirty="0" smtClean="0">
                <a:latin typeface="Arial Unicode MS" pitchFamily="34" charset="-128"/>
              </a:rPr>
              <a:t>tratamiento: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En general, a </a:t>
            </a:r>
            <a:r>
              <a:rPr lang="es-ES" sz="1800" dirty="0">
                <a:latin typeface="Arial Unicode MS" pitchFamily="34" charset="-128"/>
              </a:rPr>
              <a:t>los 15 </a:t>
            </a:r>
            <a:r>
              <a:rPr lang="es-ES" sz="1800" dirty="0" smtClean="0">
                <a:latin typeface="Arial Unicode MS" pitchFamily="34" charset="-128"/>
              </a:rPr>
              <a:t>días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Depresión </a:t>
            </a:r>
            <a:r>
              <a:rPr lang="es-ES" sz="1800" dirty="0">
                <a:latin typeface="Arial Unicode MS" pitchFamily="34" charset="-128"/>
              </a:rPr>
              <a:t>grave y en menores de 30 </a:t>
            </a:r>
            <a:r>
              <a:rPr lang="es-ES" sz="1800" dirty="0" smtClean="0">
                <a:latin typeface="Arial Unicode MS" pitchFamily="34" charset="-128"/>
              </a:rPr>
              <a:t>años: 8 días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Antes si </a:t>
            </a:r>
            <a:r>
              <a:rPr lang="es-ES" sz="1800" dirty="0">
                <a:latin typeface="Arial Unicode MS" pitchFamily="34" charset="-128"/>
              </a:rPr>
              <a:t>hay riesgo de suicidio.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>
                <a:latin typeface="Arial Unicode MS" pitchFamily="34" charset="-128"/>
              </a:rPr>
              <a:t>La </a:t>
            </a:r>
            <a:r>
              <a:rPr lang="es-ES" sz="2200" b="1" dirty="0" smtClean="0">
                <a:latin typeface="Arial Unicode MS" pitchFamily="34" charset="-128"/>
              </a:rPr>
              <a:t>mejoría </a:t>
            </a:r>
            <a:r>
              <a:rPr lang="es-ES" sz="2200" b="1" dirty="0">
                <a:latin typeface="Arial Unicode MS" pitchFamily="34" charset="-128"/>
              </a:rPr>
              <a:t>precoz es un predictor </a:t>
            </a:r>
            <a:r>
              <a:rPr lang="es-ES" sz="2200" b="1" dirty="0" smtClean="0">
                <a:latin typeface="Arial Unicode MS" pitchFamily="34" charset="-128"/>
              </a:rPr>
              <a:t>de </a:t>
            </a:r>
            <a:r>
              <a:rPr lang="es-ES" sz="2200" b="1" dirty="0">
                <a:latin typeface="Arial Unicode MS" pitchFamily="34" charset="-128"/>
              </a:rPr>
              <a:t>la posible </a:t>
            </a:r>
            <a:r>
              <a:rPr lang="es-ES" sz="2200" b="1" dirty="0" smtClean="0">
                <a:latin typeface="Arial Unicode MS" pitchFamily="34" charset="-128"/>
              </a:rPr>
              <a:t>remisión</a:t>
            </a:r>
            <a:r>
              <a:rPr lang="es-ES" sz="2200" dirty="0" smtClean="0">
                <a:latin typeface="Arial Unicode MS" pitchFamily="34" charset="-128"/>
              </a:rPr>
              <a:t>.</a:t>
            </a:r>
            <a:endParaRPr lang="es-ES" sz="2200" dirty="0">
              <a:latin typeface="Arial Unicode MS" pitchFamily="34" charset="-128"/>
            </a:endParaRPr>
          </a:p>
          <a:p>
            <a:endParaRPr lang="es-ES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3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9036496" cy="973584"/>
          </a:xfrm>
        </p:spPr>
        <p:txBody>
          <a:bodyPr/>
          <a:lstStyle/>
          <a:p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¿Qué 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hacer si el paciente no responde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? (I) 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056" y="980728"/>
            <a:ext cx="828141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Si un </a:t>
            </a:r>
            <a:r>
              <a:rPr lang="es-ES" sz="2400" dirty="0">
                <a:latin typeface="Arial Unicode MS" pitchFamily="34" charset="-128"/>
              </a:rPr>
              <a:t>paciente </a:t>
            </a:r>
            <a:r>
              <a:rPr lang="es-ES" sz="2400" dirty="0" smtClean="0">
                <a:latin typeface="Arial Unicode MS" pitchFamily="34" charset="-128"/>
              </a:rPr>
              <a:t>no </a:t>
            </a:r>
            <a:r>
              <a:rPr lang="es-ES" sz="2400" dirty="0">
                <a:latin typeface="Arial Unicode MS" pitchFamily="34" charset="-128"/>
              </a:rPr>
              <a:t>mejora con el </a:t>
            </a:r>
            <a:r>
              <a:rPr lang="es-ES" sz="2400" dirty="0" smtClean="0">
                <a:latin typeface="Arial Unicode MS" pitchFamily="34" charset="-128"/>
              </a:rPr>
              <a:t>AD </a:t>
            </a:r>
            <a:r>
              <a:rPr lang="es-ES" sz="2400" dirty="0">
                <a:latin typeface="Arial Unicode MS" pitchFamily="34" charset="-128"/>
              </a:rPr>
              <a:t>inicial, se </a:t>
            </a:r>
            <a:r>
              <a:rPr lang="es-ES" sz="2400" dirty="0" smtClean="0">
                <a:latin typeface="Arial Unicode MS" pitchFamily="34" charset="-128"/>
              </a:rPr>
              <a:t>recomienda:</a:t>
            </a:r>
            <a:endParaRPr lang="es-ES" sz="24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Revisar </a:t>
            </a:r>
            <a:r>
              <a:rPr lang="es-ES" sz="2000" dirty="0">
                <a:latin typeface="Arial Unicode MS" pitchFamily="34" charset="-128"/>
              </a:rPr>
              <a:t>el diagnóstico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Verificar </a:t>
            </a:r>
            <a:r>
              <a:rPr lang="es-ES" sz="2000" dirty="0">
                <a:latin typeface="Arial Unicode MS" pitchFamily="34" charset="-128"/>
              </a:rPr>
              <a:t>la adherencia al tratamiento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Valorar </a:t>
            </a:r>
            <a:r>
              <a:rPr lang="es-ES" sz="2000" dirty="0">
                <a:latin typeface="Arial Unicode MS" pitchFamily="34" charset="-128"/>
              </a:rPr>
              <a:t>la existencia de conciencia de </a:t>
            </a:r>
            <a:r>
              <a:rPr lang="es-ES" sz="2000" dirty="0" smtClean="0">
                <a:latin typeface="Arial Unicode MS" pitchFamily="34" charset="-128"/>
              </a:rPr>
              <a:t>enfermedad</a:t>
            </a:r>
            <a:r>
              <a:rPr lang="es-ES" sz="2000" dirty="0">
                <a:latin typeface="Arial Unicode MS" pitchFamily="34" charset="-128"/>
              </a:rPr>
              <a:t>, motivación al cambio y existencia de posible comorbilidad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4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En </a:t>
            </a:r>
            <a:r>
              <a:rPr lang="es-ES" sz="2400" dirty="0">
                <a:latin typeface="Arial Unicode MS" pitchFamily="34" charset="-128"/>
              </a:rPr>
              <a:t>pacientes con r</a:t>
            </a:r>
            <a:r>
              <a:rPr lang="es-ES" sz="2400" b="1" dirty="0">
                <a:latin typeface="Arial Unicode MS" pitchFamily="34" charset="-128"/>
              </a:rPr>
              <a:t>espuesta parcial tras la tercera o cuarta semana</a:t>
            </a:r>
            <a:r>
              <a:rPr lang="es-ES" sz="2400" dirty="0">
                <a:latin typeface="Arial Unicode MS" pitchFamily="34" charset="-128"/>
              </a:rPr>
              <a:t>, se </a:t>
            </a:r>
            <a:r>
              <a:rPr lang="es-ES" sz="2400" dirty="0" smtClean="0">
                <a:latin typeface="Arial Unicode MS" pitchFamily="34" charset="-128"/>
              </a:rPr>
              <a:t>recomienda: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Esperar </a:t>
            </a:r>
            <a:r>
              <a:rPr lang="es-ES" sz="2400" dirty="0">
                <a:latin typeface="Arial Unicode MS" pitchFamily="34" charset="-128"/>
              </a:rPr>
              <a:t>la evolución clínica hasta la octava semana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Aumentar </a:t>
            </a:r>
            <a:r>
              <a:rPr lang="es-ES" sz="2400" dirty="0">
                <a:latin typeface="Arial Unicode MS" pitchFamily="34" charset="-128"/>
              </a:rPr>
              <a:t>la dosis del fármaco hasta la dosis máxima terapéutica</a:t>
            </a:r>
          </a:p>
          <a:p>
            <a:pPr>
              <a:buFontTx/>
              <a:buNone/>
            </a:pP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46402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Introducción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96752"/>
            <a:ext cx="813690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Según la OMS, </a:t>
            </a:r>
            <a:r>
              <a:rPr lang="es-ES" sz="2000" dirty="0" smtClean="0">
                <a:latin typeface="Arial Unicode MS" pitchFamily="34" charset="-128"/>
              </a:rPr>
              <a:t>la </a:t>
            </a:r>
            <a:r>
              <a:rPr lang="es-ES" sz="2000" dirty="0">
                <a:latin typeface="Arial Unicode MS" pitchFamily="34" charset="-128"/>
              </a:rPr>
              <a:t>depresión es una de las principales causas de discapacidad y representa un 4,3% de la carga global de enfermedad, debido </a:t>
            </a:r>
            <a:r>
              <a:rPr lang="es-ES" sz="2000" dirty="0" smtClean="0">
                <a:latin typeface="Arial Unicode MS" pitchFamily="34" charset="-128"/>
              </a:rPr>
              <a:t>a su </a:t>
            </a:r>
            <a:r>
              <a:rPr lang="es-ES" sz="2000" dirty="0">
                <a:latin typeface="Arial Unicode MS" pitchFamily="34" charset="-128"/>
              </a:rPr>
              <a:t>inicio temprano, a su impacto funcional y a que </a:t>
            </a:r>
            <a:r>
              <a:rPr lang="es-ES" sz="2000" b="1" dirty="0">
                <a:latin typeface="Arial Unicode MS" pitchFamily="34" charset="-128"/>
              </a:rPr>
              <a:t>tiende a la cronicidad y a la recurrencia.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La </a:t>
            </a:r>
            <a:r>
              <a:rPr lang="es-ES" sz="2000" b="1" dirty="0">
                <a:latin typeface="Arial Unicode MS" pitchFamily="34" charset="-128"/>
              </a:rPr>
              <a:t>depresión </a:t>
            </a:r>
            <a:r>
              <a:rPr lang="es-ES" sz="2000" dirty="0">
                <a:latin typeface="Arial Unicode MS" pitchFamily="34" charset="-128"/>
              </a:rPr>
              <a:t>se presenta como un conjunto de síntomas de predominio afectivo aunque, en mayor o </a:t>
            </a:r>
            <a:r>
              <a:rPr lang="es-ES" sz="2000" dirty="0" smtClean="0">
                <a:latin typeface="Arial Unicode MS" pitchFamily="34" charset="-128"/>
              </a:rPr>
              <a:t>menor grado</a:t>
            </a:r>
            <a:r>
              <a:rPr lang="es-ES" sz="2000" dirty="0">
                <a:latin typeface="Arial Unicode MS" pitchFamily="34" charset="-128"/>
              </a:rPr>
              <a:t>, también están </a:t>
            </a:r>
            <a:r>
              <a:rPr lang="es-ES" sz="2000" dirty="0" smtClean="0">
                <a:latin typeface="Arial Unicode MS" pitchFamily="34" charset="-128"/>
              </a:rPr>
              <a:t>presentes </a:t>
            </a:r>
            <a:r>
              <a:rPr lang="es-ES" sz="2000" dirty="0">
                <a:latin typeface="Arial Unicode MS" pitchFamily="34" charset="-128"/>
              </a:rPr>
              <a:t>síntomas de tipo cognitivo, volitivo y somático, por lo que podría hablarse </a:t>
            </a:r>
            <a:r>
              <a:rPr lang="es-ES" sz="2000" dirty="0" smtClean="0">
                <a:latin typeface="Arial Unicode MS" pitchFamily="34" charset="-128"/>
              </a:rPr>
              <a:t>de una </a:t>
            </a:r>
            <a:r>
              <a:rPr lang="es-ES" sz="2000" b="1" dirty="0">
                <a:latin typeface="Arial Unicode MS" pitchFamily="34" charset="-128"/>
              </a:rPr>
              <a:t>afectación global psíquica y física, haciendo especial énfasis en la esfera </a:t>
            </a:r>
            <a:r>
              <a:rPr lang="es-ES" sz="2000" b="1" dirty="0" smtClean="0">
                <a:latin typeface="Arial Unicode MS" pitchFamily="34" charset="-128"/>
              </a:rPr>
              <a:t>afectiva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Según </a:t>
            </a:r>
            <a:r>
              <a:rPr lang="es-ES" sz="2000" dirty="0">
                <a:latin typeface="Arial Unicode MS" pitchFamily="34" charset="-128"/>
              </a:rPr>
              <a:t>el estudio </a:t>
            </a:r>
            <a:r>
              <a:rPr lang="es-ES" sz="2000" dirty="0" err="1" smtClean="0">
                <a:latin typeface="Arial Unicode MS" pitchFamily="34" charset="-128"/>
              </a:rPr>
              <a:t>ESEMeD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>
                <a:latin typeface="Arial Unicode MS" pitchFamily="34" charset="-128"/>
              </a:rPr>
              <a:t>la </a:t>
            </a:r>
            <a:r>
              <a:rPr lang="es-ES" sz="2000" b="1" dirty="0">
                <a:latin typeface="Arial Unicode MS" pitchFamily="34" charset="-128"/>
              </a:rPr>
              <a:t>prevalencia de la depresión mayor en España a lo largo de la vida es del 10,6% y del 4% en un año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smtClean="0">
                <a:latin typeface="Arial Unicode MS" pitchFamily="34" charset="-128"/>
              </a:rPr>
              <a:t>Las </a:t>
            </a:r>
            <a:r>
              <a:rPr lang="es-ES" sz="2000" dirty="0">
                <a:latin typeface="Arial Unicode MS" pitchFamily="34" charset="-128"/>
              </a:rPr>
              <a:t>cifras son muy variables en los distintos estudios realizados.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1719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844" y="7144"/>
            <a:ext cx="9036496" cy="973584"/>
          </a:xfrm>
        </p:spPr>
        <p:txBody>
          <a:bodyPr/>
          <a:lstStyle/>
          <a:p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¿Qué 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hacer si el paciente no responde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? (II) 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304" y="836712"/>
            <a:ext cx="828141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>
                <a:latin typeface="Arial Unicode MS" pitchFamily="34" charset="-128"/>
              </a:rPr>
              <a:t>Si a la </a:t>
            </a:r>
            <a:r>
              <a:rPr lang="es-ES" sz="2400" dirty="0" smtClean="0">
                <a:latin typeface="Arial Unicode MS" pitchFamily="34" charset="-128"/>
              </a:rPr>
              <a:t>tercera o cuarta semana </a:t>
            </a:r>
            <a:r>
              <a:rPr lang="es-ES" sz="2400" b="1" dirty="0" smtClean="0">
                <a:latin typeface="Arial Unicode MS" pitchFamily="34" charset="-128"/>
              </a:rPr>
              <a:t>el </a:t>
            </a:r>
            <a:r>
              <a:rPr lang="es-ES" sz="2400" b="1" dirty="0">
                <a:latin typeface="Arial Unicode MS" pitchFamily="34" charset="-128"/>
              </a:rPr>
              <a:t>paciente no </a:t>
            </a:r>
            <a:r>
              <a:rPr lang="es-ES" sz="2400" b="1" dirty="0" smtClean="0">
                <a:latin typeface="Arial Unicode MS" pitchFamily="34" charset="-128"/>
              </a:rPr>
              <a:t>mejora: 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Cambio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de antidepresivo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smtClean="0">
                <a:latin typeface="Arial Unicode MS" pitchFamily="34" charset="-128"/>
              </a:rPr>
              <a:t>La </a:t>
            </a:r>
            <a:r>
              <a:rPr lang="es-ES" sz="2000" dirty="0">
                <a:latin typeface="Arial Unicode MS" pitchFamily="34" charset="-128"/>
              </a:rPr>
              <a:t>utilización de un único AD en lugar de </a:t>
            </a:r>
            <a:r>
              <a:rPr lang="es-ES" sz="2000" dirty="0" smtClean="0">
                <a:latin typeface="Arial Unicode MS" pitchFamily="34" charset="-128"/>
              </a:rPr>
              <a:t>una combinación se </a:t>
            </a:r>
            <a:r>
              <a:rPr lang="es-ES" sz="2000" dirty="0">
                <a:latin typeface="Arial Unicode MS" pitchFamily="34" charset="-128"/>
              </a:rPr>
              <a:t>asocia a menor riesgo de efectos adversos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1600" dirty="0" smtClean="0">
                <a:latin typeface="Arial Unicode MS" pitchFamily="34" charset="-128"/>
              </a:rPr>
              <a:t>Inicialmente:  </a:t>
            </a:r>
            <a:r>
              <a:rPr lang="es-ES" sz="1600" dirty="0">
                <a:latin typeface="Arial Unicode MS" pitchFamily="34" charset="-128"/>
              </a:rPr>
              <a:t>valorar un ISRS diferente como opción </a:t>
            </a:r>
            <a:r>
              <a:rPr lang="es-ES" sz="1600" dirty="0" smtClean="0">
                <a:latin typeface="Arial Unicode MS" pitchFamily="34" charset="-128"/>
              </a:rPr>
              <a:t>preferente o </a:t>
            </a:r>
            <a:r>
              <a:rPr lang="es-ES" sz="1600" dirty="0">
                <a:latin typeface="Arial Unicode MS" pitchFamily="34" charset="-128"/>
              </a:rPr>
              <a:t>bien otro AD de nueva generación bien tolerado. </a:t>
            </a:r>
            <a:endParaRPr lang="es-ES" sz="1600" dirty="0" smtClean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1600" dirty="0" smtClean="0">
                <a:latin typeface="Arial Unicode MS" pitchFamily="34" charset="-128"/>
              </a:rPr>
              <a:t>Siguiente opción: AD </a:t>
            </a:r>
            <a:r>
              <a:rPr lang="es-ES" sz="1600" dirty="0">
                <a:latin typeface="Arial Unicode MS" pitchFamily="34" charset="-128"/>
              </a:rPr>
              <a:t>de distinta clase farmacológica (y con más efectos secundarios), como </a:t>
            </a:r>
            <a:r>
              <a:rPr lang="es-ES" sz="1600" dirty="0" err="1">
                <a:latin typeface="Arial Unicode MS" pitchFamily="34" charset="-128"/>
              </a:rPr>
              <a:t>venlafaxina</a:t>
            </a:r>
            <a:r>
              <a:rPr lang="es-ES" sz="1600" dirty="0">
                <a:latin typeface="Arial Unicode MS" pitchFamily="34" charset="-128"/>
              </a:rPr>
              <a:t> o ATC. 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Combinación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de antidepresivos. </a:t>
            </a:r>
            <a:r>
              <a:rPr lang="es-ES" sz="2000" dirty="0">
                <a:latin typeface="Arial Unicode MS" pitchFamily="34" charset="-128"/>
              </a:rPr>
              <a:t>Sele</a:t>
            </a:r>
            <a:r>
              <a:rPr lang="es-ES" sz="2000" dirty="0" smtClean="0">
                <a:latin typeface="Arial Unicode MS" pitchFamily="34" charset="-128"/>
              </a:rPr>
              <a:t>ccionar fármacos </a:t>
            </a:r>
            <a:r>
              <a:rPr lang="es-ES" sz="2000" dirty="0">
                <a:latin typeface="Arial Unicode MS" pitchFamily="34" charset="-128"/>
              </a:rPr>
              <a:t>de los que exista información sobre su seguridad en uso </a:t>
            </a:r>
            <a:r>
              <a:rPr lang="es-ES" sz="2000" dirty="0" smtClean="0">
                <a:latin typeface="Arial Unicode MS" pitchFamily="34" charset="-128"/>
              </a:rPr>
              <a:t>combinado y monitorizar los </a:t>
            </a:r>
            <a:r>
              <a:rPr lang="es-ES" sz="2000" dirty="0">
                <a:latin typeface="Arial Unicode MS" pitchFamily="34" charset="-128"/>
              </a:rPr>
              <a:t>efectos </a:t>
            </a:r>
            <a:r>
              <a:rPr lang="es-ES" sz="2000" dirty="0" smtClean="0">
                <a:latin typeface="Arial Unicode MS" pitchFamily="34" charset="-128"/>
              </a:rPr>
              <a:t>adversos. </a:t>
            </a:r>
            <a:r>
              <a:rPr lang="es-ES" sz="2000" dirty="0">
                <a:latin typeface="Arial Unicode MS" pitchFamily="34" charset="-128"/>
              </a:rPr>
              <a:t>La combinación de ISRS (o </a:t>
            </a:r>
            <a:r>
              <a:rPr lang="es-ES" sz="2000" dirty="0" err="1">
                <a:latin typeface="Arial Unicode MS" pitchFamily="34" charset="-128"/>
              </a:rPr>
              <a:t>venlafaxina</a:t>
            </a:r>
            <a:r>
              <a:rPr lang="es-ES" sz="2000" dirty="0">
                <a:latin typeface="Arial Unicode MS" pitchFamily="34" charset="-128"/>
              </a:rPr>
              <a:t>) con </a:t>
            </a:r>
            <a:r>
              <a:rPr lang="es-ES" sz="2000" dirty="0" err="1">
                <a:latin typeface="Arial Unicode MS" pitchFamily="34" charset="-128"/>
              </a:rPr>
              <a:t>mirtazapina</a:t>
            </a:r>
            <a:r>
              <a:rPr lang="es-ES" sz="2000" dirty="0">
                <a:latin typeface="Arial Unicode MS" pitchFamily="34" charset="-128"/>
              </a:rPr>
              <a:t> o </a:t>
            </a:r>
            <a:r>
              <a:rPr lang="es-ES" sz="2000" dirty="0" err="1">
                <a:latin typeface="Arial Unicode MS" pitchFamily="34" charset="-128"/>
              </a:rPr>
              <a:t>mianserina</a:t>
            </a:r>
            <a:r>
              <a:rPr lang="es-ES" sz="2000" dirty="0">
                <a:latin typeface="Arial Unicode MS" pitchFamily="34" charset="-128"/>
              </a:rPr>
              <a:t> son  opciones recomendables. Otra opción: ISRS con </a:t>
            </a:r>
            <a:r>
              <a:rPr lang="es-ES" sz="2000" dirty="0" err="1">
                <a:latin typeface="Arial Unicode MS" pitchFamily="34" charset="-128"/>
              </a:rPr>
              <a:t>bupropión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Potenciación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con litio o antipsicóticos</a:t>
            </a:r>
            <a:r>
              <a:rPr lang="es-ES" sz="2000" dirty="0">
                <a:latin typeface="Arial Unicode MS" pitchFamily="34" charset="-128"/>
              </a:rPr>
              <a:t>, en el ámbito de la atención especializada. </a:t>
            </a:r>
          </a:p>
        </p:txBody>
      </p:sp>
    </p:spTree>
    <p:extLst>
      <p:ext uri="{BB962C8B-B14F-4D97-AF65-F5344CB8AC3E}">
        <p14:creationId xmlns:p14="http://schemas.microsoft.com/office/powerpoint/2010/main" val="34443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/>
          <a:lstStyle/>
          <a:p>
            <a:r>
              <a:rPr lang="es-ES" sz="3200" dirty="0" smtClean="0"/>
              <a:t>Derivación </a:t>
            </a:r>
            <a:r>
              <a:rPr lang="es-ES" sz="3200" dirty="0"/>
              <a:t>a la Red de Salud </a:t>
            </a:r>
            <a:r>
              <a:rPr lang="es-ES" sz="3200" dirty="0" smtClean="0"/>
              <a:t>Mental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908720"/>
            <a:ext cx="842493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800" dirty="0" smtClean="0">
                <a:latin typeface="Arial Unicode MS" pitchFamily="34" charset="-128"/>
              </a:rPr>
              <a:t>Siguiendo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criterios de 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gravedad</a:t>
            </a:r>
            <a:r>
              <a:rPr lang="es-ES" sz="2800" dirty="0" smtClean="0">
                <a:latin typeface="Arial Unicode MS" pitchFamily="34" charset="-128"/>
              </a:rPr>
              <a:t>:</a:t>
            </a:r>
            <a:endParaRPr lang="es-ES" sz="2800" dirty="0">
              <a:latin typeface="Arial Unicode MS" pitchFamily="34" charset="-128"/>
            </a:endParaRP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Riesgo </a:t>
            </a:r>
            <a:r>
              <a:rPr lang="es-ES" sz="2400" dirty="0">
                <a:latin typeface="Arial Unicode MS" pitchFamily="34" charset="-128"/>
              </a:rPr>
              <a:t>de suicidio o </a:t>
            </a:r>
            <a:r>
              <a:rPr lang="es-ES" sz="2400" dirty="0" err="1">
                <a:latin typeface="Arial Unicode MS" pitchFamily="34" charset="-128"/>
              </a:rPr>
              <a:t>heteroagresividad</a:t>
            </a:r>
            <a:endParaRPr lang="es-ES" sz="2400" dirty="0">
              <a:latin typeface="Arial Unicode MS" pitchFamily="34" charset="-128"/>
            </a:endParaRP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Episodio </a:t>
            </a:r>
            <a:r>
              <a:rPr lang="es-ES" sz="2400" dirty="0">
                <a:latin typeface="Arial Unicode MS" pitchFamily="34" charset="-128"/>
              </a:rPr>
              <a:t>depresivo grave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Sospecha </a:t>
            </a:r>
            <a:r>
              <a:rPr lang="es-ES" sz="2400" dirty="0">
                <a:latin typeface="Arial Unicode MS" pitchFamily="34" charset="-128"/>
              </a:rPr>
              <a:t>de bipolaridad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Depresión </a:t>
            </a:r>
            <a:r>
              <a:rPr lang="es-ES" sz="2400" dirty="0">
                <a:latin typeface="Arial Unicode MS" pitchFamily="34" charset="-128"/>
              </a:rPr>
              <a:t>moderada de alta recurrencia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Episodios </a:t>
            </a:r>
            <a:r>
              <a:rPr lang="es-ES" sz="2400" dirty="0">
                <a:latin typeface="Arial Unicode MS" pitchFamily="34" charset="-128"/>
              </a:rPr>
              <a:t>depresivos prolongados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Abuso </a:t>
            </a:r>
            <a:r>
              <a:rPr lang="es-ES" sz="2400" dirty="0">
                <a:latin typeface="Arial Unicode MS" pitchFamily="34" charset="-128"/>
              </a:rPr>
              <a:t>de sustancias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Negación </a:t>
            </a:r>
            <a:r>
              <a:rPr lang="es-ES" sz="2400" dirty="0">
                <a:latin typeface="Arial Unicode MS" pitchFamily="34" charset="-128"/>
              </a:rPr>
              <a:t>del trastorno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Dos </a:t>
            </a:r>
            <a:r>
              <a:rPr lang="es-ES" sz="2400" dirty="0">
                <a:latin typeface="Arial Unicode MS" pitchFamily="34" charset="-128"/>
              </a:rPr>
              <a:t>o más intentos fallidos de tratamiento</a:t>
            </a:r>
          </a:p>
          <a:p>
            <a:pPr marL="533400" indent="-533400"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El </a:t>
            </a:r>
            <a:r>
              <a:rPr lang="es-ES" sz="2400" dirty="0">
                <a:latin typeface="Arial Unicode MS" pitchFamily="34" charset="-128"/>
              </a:rPr>
              <a:t>cuadro plantea dudas diagnósticas o terapéuticas</a:t>
            </a:r>
          </a:p>
          <a:p>
            <a:pPr>
              <a:buFontTx/>
              <a:buNone/>
            </a:pP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55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424936" cy="720080"/>
          </a:xfrm>
        </p:spPr>
        <p:txBody>
          <a:bodyPr/>
          <a:lstStyle/>
          <a:p>
            <a:r>
              <a:rPr lang="es-ES" sz="2800" dirty="0" smtClean="0"/>
              <a:t>Duración y finalización del tratamiento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836712"/>
            <a:ext cx="856895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b="1" dirty="0">
                <a:latin typeface="Arial Unicode MS" pitchFamily="34" charset="-128"/>
              </a:rPr>
              <a:t>El riesgo de recurrencia en </a:t>
            </a:r>
            <a:r>
              <a:rPr lang="es-ES" sz="1900" b="1" dirty="0" smtClean="0">
                <a:latin typeface="Arial Unicode MS" pitchFamily="34" charset="-128"/>
              </a:rPr>
              <a:t>depresión </a:t>
            </a:r>
            <a:r>
              <a:rPr lang="es-ES" sz="1900" b="1" dirty="0">
                <a:latin typeface="Arial Unicode MS" pitchFamily="34" charset="-128"/>
              </a:rPr>
              <a:t>mayor es alto</a:t>
            </a:r>
            <a:r>
              <a:rPr lang="es-ES" sz="1900" dirty="0">
                <a:latin typeface="Arial Unicode MS" pitchFamily="34" charset="-128"/>
              </a:rPr>
              <a:t>: </a:t>
            </a:r>
            <a:r>
              <a:rPr lang="es-ES" sz="1900" dirty="0" smtClean="0">
                <a:latin typeface="Arial Unicode MS" pitchFamily="34" charset="-128"/>
              </a:rPr>
              <a:t>50% después del primer episodio,  </a:t>
            </a:r>
            <a:r>
              <a:rPr lang="es-ES" sz="1900" dirty="0">
                <a:latin typeface="Arial Unicode MS" pitchFamily="34" charset="-128"/>
              </a:rPr>
              <a:t>70% después de dos y hasta el 90% después de tres.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dirty="0">
                <a:latin typeface="Arial Unicode MS" pitchFamily="34" charset="-128"/>
              </a:rPr>
              <a:t>En general, los pacientes que abandonan el tratamiento </a:t>
            </a:r>
            <a:r>
              <a:rPr lang="es-ES" sz="1900" dirty="0" smtClean="0">
                <a:latin typeface="Arial Unicode MS" pitchFamily="34" charset="-128"/>
              </a:rPr>
              <a:t>AD </a:t>
            </a:r>
            <a:r>
              <a:rPr lang="es-ES" sz="1900" dirty="0">
                <a:latin typeface="Arial Unicode MS" pitchFamily="34" charset="-128"/>
              </a:rPr>
              <a:t>tienen mayor riesgo de recurrencia que los que </a:t>
            </a:r>
            <a:r>
              <a:rPr lang="es-ES" sz="1900" dirty="0" smtClean="0">
                <a:latin typeface="Arial Unicode MS" pitchFamily="34" charset="-128"/>
              </a:rPr>
              <a:t>continúan, pero el </a:t>
            </a:r>
            <a:r>
              <a:rPr lang="es-ES" sz="1900" dirty="0">
                <a:latin typeface="Arial Unicode MS" pitchFamily="34" charset="-128"/>
              </a:rPr>
              <a:t>beneficio de prolongar el tratamiento va disminuyendo con el tiempo.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dirty="0" smtClean="0">
                <a:latin typeface="Arial Unicode MS" pitchFamily="34" charset="-128"/>
              </a:rPr>
              <a:t>Aunque </a:t>
            </a:r>
            <a:r>
              <a:rPr lang="es-ES" sz="1900" dirty="0">
                <a:latin typeface="Arial Unicode MS" pitchFamily="34" charset="-128"/>
              </a:rPr>
              <a:t>el tratamiento de larga duración con AD puede ser apropiado en pacientes concretos, los </a:t>
            </a:r>
            <a:r>
              <a:rPr lang="es-ES" sz="1900" b="1" dirty="0">
                <a:latin typeface="Arial Unicode MS" pitchFamily="34" charset="-128"/>
              </a:rPr>
              <a:t>beneficios y riesgos de generalizar su uso prolongado son poco conocidos</a:t>
            </a:r>
            <a:r>
              <a:rPr lang="es-ES" sz="19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dirty="0">
                <a:latin typeface="Arial Unicode MS" pitchFamily="34" charset="-128"/>
              </a:rPr>
              <a:t>La </a:t>
            </a:r>
            <a:r>
              <a:rPr lang="es-ES" sz="1900" b="1" dirty="0">
                <a:latin typeface="Arial Unicode MS" pitchFamily="34" charset="-128"/>
              </a:rPr>
              <a:t>duración recomendada </a:t>
            </a:r>
            <a:r>
              <a:rPr lang="es-ES" sz="1900" dirty="0">
                <a:latin typeface="Arial Unicode MS" pitchFamily="34" charset="-128"/>
              </a:rPr>
              <a:t>en función del número de recaídas es: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6 meses tras la remisión del primer episodio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12 meses tras la remisión, en segundos episodios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24 meses tras la remisión, a partir del tercer episodio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Valorar su continuación más allá de 24 meses </a:t>
            </a:r>
            <a:r>
              <a:rPr lang="es-ES" sz="1600" dirty="0" smtClean="0">
                <a:latin typeface="Arial Unicode MS" pitchFamily="34" charset="-128"/>
              </a:rPr>
              <a:t>si tres </a:t>
            </a:r>
            <a:r>
              <a:rPr lang="es-ES" sz="1600" dirty="0">
                <a:latin typeface="Arial Unicode MS" pitchFamily="34" charset="-128"/>
              </a:rPr>
              <a:t>o más </a:t>
            </a:r>
            <a:r>
              <a:rPr lang="es-ES" sz="1600" dirty="0" smtClean="0">
                <a:latin typeface="Arial Unicode MS" pitchFamily="34" charset="-128"/>
              </a:rPr>
              <a:t>episodios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b="1" dirty="0">
                <a:latin typeface="Arial Unicode MS" pitchFamily="34" charset="-128"/>
              </a:rPr>
              <a:t>La dosis del fármaco empleado durante la fase de mantenimiento debe ser similar a aquella con la que se consiguió la remisión.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397556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s-ES" sz="4000" dirty="0" smtClean="0"/>
              <a:t>Finalización de tratamiento</a:t>
            </a:r>
            <a:endParaRPr lang="es-ES" sz="40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80728"/>
            <a:ext cx="79928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La finalización de un tratamiento </a:t>
            </a:r>
            <a:r>
              <a:rPr lang="es-ES" sz="2000" dirty="0" smtClean="0">
                <a:latin typeface="Arial Unicode MS" pitchFamily="34" charset="-128"/>
              </a:rPr>
              <a:t>AD </a:t>
            </a:r>
            <a:r>
              <a:rPr lang="es-ES" sz="2000" dirty="0">
                <a:latin typeface="Arial Unicode MS" pitchFamily="34" charset="-128"/>
              </a:rPr>
              <a:t>debe realizarse reduciendo la dosis de forma gradual, normalmente en un periodo de 4 semanas, aunque algunas personas necesitarán </a:t>
            </a:r>
            <a:r>
              <a:rPr lang="es-ES" sz="2000" dirty="0" smtClean="0">
                <a:latin typeface="Arial Unicode MS" pitchFamily="34" charset="-128"/>
              </a:rPr>
              <a:t>más  tiempo, </a:t>
            </a:r>
            <a:r>
              <a:rPr lang="es-ES" sz="2000" dirty="0">
                <a:latin typeface="Arial Unicode MS" pitchFamily="34" charset="-128"/>
              </a:rPr>
              <a:t>particularmente con fármacos de vida media corta como </a:t>
            </a:r>
            <a:r>
              <a:rPr lang="es-ES" sz="2000" dirty="0" err="1">
                <a:latin typeface="Arial Unicode MS" pitchFamily="34" charset="-128"/>
              </a:rPr>
              <a:t>paroxetina</a:t>
            </a:r>
            <a:r>
              <a:rPr lang="es-ES" sz="2000" dirty="0">
                <a:latin typeface="Arial Unicode MS" pitchFamily="34" charset="-128"/>
              </a:rPr>
              <a:t> o </a:t>
            </a:r>
            <a:r>
              <a:rPr lang="es-ES" sz="2000" dirty="0" err="1">
                <a:latin typeface="Arial Unicode MS" pitchFamily="34" charset="-128"/>
              </a:rPr>
              <a:t>venlafaxina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La interrupción abrupta </a:t>
            </a:r>
            <a:r>
              <a:rPr lang="es-ES" sz="2000" dirty="0" smtClean="0">
                <a:latin typeface="Arial Unicode MS" pitchFamily="34" charset="-128"/>
              </a:rPr>
              <a:t>puede </a:t>
            </a:r>
            <a:r>
              <a:rPr lang="es-ES" sz="2000" dirty="0">
                <a:latin typeface="Arial Unicode MS" pitchFamily="34" charset="-128"/>
              </a:rPr>
              <a:t>originar un síndrome de discontinuación cuyos síntomas se conocen </a:t>
            </a:r>
            <a:r>
              <a:rPr lang="es-ES" sz="2000" dirty="0" smtClean="0">
                <a:latin typeface="Arial Unicode MS" pitchFamily="34" charset="-128"/>
              </a:rPr>
              <a:t>como FINISH:</a:t>
            </a:r>
            <a:endParaRPr lang="es-ES" sz="2000" dirty="0">
              <a:latin typeface="Arial Unicode MS" pitchFamily="34" charset="-128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59340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02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57473" y="1412776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>
                <a:latin typeface="Arial Unicode MS" pitchFamily="34" charset="-128"/>
              </a:rPr>
              <a:t>Se </a:t>
            </a:r>
            <a:r>
              <a:rPr lang="es-ES" sz="2800" dirty="0">
                <a:latin typeface="Arial Unicode MS" pitchFamily="34" charset="-128"/>
              </a:rPr>
              <a:t>recomienda informar al paciente estrategias psicoterapéuticas y educar en habilidades de autocuidado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>
                <a:latin typeface="Arial Unicode MS" pitchFamily="34" charset="-128"/>
              </a:rPr>
              <a:t>En </a:t>
            </a:r>
            <a:r>
              <a:rPr lang="es-ES" sz="2800" dirty="0">
                <a:latin typeface="Arial Unicode MS" pitchFamily="34" charset="-128"/>
              </a:rPr>
              <a:t>general, no se recomienda el uso de fármacos en depresión leve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>
                <a:latin typeface="Arial Unicode MS" pitchFamily="34" charset="-128"/>
              </a:rPr>
              <a:t>Se </a:t>
            </a:r>
            <a:r>
              <a:rPr lang="es-ES" sz="2800" dirty="0">
                <a:latin typeface="Arial Unicode MS" pitchFamily="34" charset="-128"/>
              </a:rPr>
              <a:t>debe informar al paciente del retraso del efecto terapéutico de los antidepresivos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>
                <a:latin typeface="Arial Unicode MS" pitchFamily="34" charset="-128"/>
              </a:rPr>
              <a:t>Los </a:t>
            </a:r>
            <a:r>
              <a:rPr lang="es-ES" sz="2800" dirty="0" err="1">
                <a:latin typeface="Arial Unicode MS" pitchFamily="34" charset="-128"/>
              </a:rPr>
              <a:t>ISRS</a:t>
            </a:r>
            <a:r>
              <a:rPr lang="es-ES" sz="2800" dirty="0">
                <a:latin typeface="Arial Unicode MS" pitchFamily="34" charset="-128"/>
              </a:rPr>
              <a:t> son los fármacos de elección</a:t>
            </a:r>
          </a:p>
        </p:txBody>
      </p:sp>
    </p:spTree>
    <p:extLst>
      <p:ext uri="{BB962C8B-B14F-4D97-AF65-F5344CB8AC3E}">
        <p14:creationId xmlns:p14="http://schemas.microsoft.com/office/powerpoint/2010/main" val="93572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sz="3600" dirty="0" smtClean="0"/>
              <a:t>Depresión: enlaces de interés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196752"/>
            <a:ext cx="7920880" cy="4104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s-ES" sz="2800" dirty="0" smtClean="0"/>
              <a:t>ALGORITMO </a:t>
            </a:r>
            <a:r>
              <a:rPr lang="es-ES" sz="2800" dirty="0"/>
              <a:t>DE TRATAMIENTO: </a:t>
            </a:r>
          </a:p>
          <a:p>
            <a:pPr lvl="0"/>
            <a:r>
              <a:rPr lang="es-ES" sz="2400" u="sng" dirty="0">
                <a:hlinkClick r:id="rId2"/>
              </a:rPr>
              <a:t>Algoritmo de tratamiento de la depresión mayor en el adulto (</a:t>
            </a:r>
            <a:r>
              <a:rPr lang="es-ES" sz="2400" u="sng" dirty="0" err="1">
                <a:hlinkClick r:id="rId2"/>
              </a:rPr>
              <a:t>GuiaSalud</a:t>
            </a:r>
            <a:r>
              <a:rPr lang="es-ES" sz="2400" u="sng" dirty="0">
                <a:hlinkClick r:id="rId2"/>
              </a:rPr>
              <a:t>)</a:t>
            </a:r>
            <a:endParaRPr lang="es-ES" sz="2400" dirty="0"/>
          </a:p>
          <a:p>
            <a:pPr marL="0" indent="0">
              <a:buNone/>
            </a:pPr>
            <a:r>
              <a:rPr lang="es-ES" sz="2800" dirty="0"/>
              <a:t>INFORMACIÓN PARA PACIENTES: </a:t>
            </a:r>
          </a:p>
          <a:p>
            <a:pPr lvl="0"/>
            <a:r>
              <a:rPr lang="es-ES" sz="2400" u="sng" dirty="0">
                <a:hlinkClick r:id="rId3"/>
              </a:rPr>
              <a:t>Información sobre Depresión en </a:t>
            </a:r>
            <a:r>
              <a:rPr lang="es-ES" sz="2400" u="sng" dirty="0" err="1">
                <a:hlinkClick r:id="rId3"/>
              </a:rPr>
              <a:t>Osasun</a:t>
            </a:r>
            <a:r>
              <a:rPr lang="es-ES" sz="2400" u="sng" dirty="0">
                <a:hlinkClick r:id="rId3"/>
              </a:rPr>
              <a:t> </a:t>
            </a:r>
            <a:r>
              <a:rPr lang="es-ES" sz="2400" u="sng" dirty="0" err="1">
                <a:hlinkClick r:id="rId3"/>
              </a:rPr>
              <a:t>Eskola</a:t>
            </a:r>
            <a:endParaRPr lang="es-ES" sz="2400" dirty="0"/>
          </a:p>
          <a:p>
            <a:pPr lvl="0"/>
            <a:r>
              <a:rPr lang="es-ES" sz="2400" u="sng" dirty="0">
                <a:hlinkClick r:id="rId4"/>
              </a:rPr>
              <a:t>Guías de Autoayuda para la Depresión y los Trastornos de Ansiedad (</a:t>
            </a:r>
            <a:r>
              <a:rPr lang="es-ES" sz="2400" u="sng" dirty="0" err="1">
                <a:hlinkClick r:id="rId4"/>
              </a:rPr>
              <a:t>SAS</a:t>
            </a:r>
            <a:r>
              <a:rPr lang="es-ES" sz="2400" u="sng" dirty="0">
                <a:hlinkClick r:id="rId4"/>
              </a:rPr>
              <a:t>)</a:t>
            </a:r>
            <a:endParaRPr lang="es-ES" sz="2400" dirty="0"/>
          </a:p>
          <a:p>
            <a:r>
              <a:rPr lang="es-ES" sz="2400" u="sng" dirty="0">
                <a:hlinkClick r:id="rId5"/>
              </a:rPr>
              <a:t>Información para pacientes, familiares y allegados. Guía Depresión del </a:t>
            </a:r>
            <a:r>
              <a:rPr lang="es-ES" sz="2400" u="sng" dirty="0" err="1">
                <a:hlinkClick r:id="rId5"/>
              </a:rPr>
              <a:t>SNC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7"/>
              </a:rPr>
              <a:t>INFAC  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VOL 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25  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Nº 1</a:t>
            </a:r>
            <a:endParaRPr lang="es-ES_tradnl" sz="28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Introducción 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24744"/>
            <a:ext cx="82809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En </a:t>
            </a:r>
            <a:r>
              <a:rPr lang="es-ES" sz="2200" dirty="0">
                <a:latin typeface="Arial Unicode MS" pitchFamily="34" charset="-128"/>
              </a:rPr>
              <a:t>atención primaria existe un </a:t>
            </a:r>
            <a:r>
              <a:rPr lang="es-ES" sz="2200" dirty="0" err="1">
                <a:latin typeface="Arial Unicode MS" pitchFamily="34" charset="-128"/>
              </a:rPr>
              <a:t>infradiagnóstico</a:t>
            </a:r>
            <a:r>
              <a:rPr lang="es-ES" sz="2200" dirty="0">
                <a:latin typeface="Arial Unicode MS" pitchFamily="34" charset="-128"/>
              </a:rPr>
              <a:t> de los casos más </a:t>
            </a:r>
            <a:r>
              <a:rPr lang="es-ES" sz="2200" dirty="0" smtClean="0">
                <a:latin typeface="Arial Unicode MS" pitchFamily="34" charset="-128"/>
              </a:rPr>
              <a:t>complejos (como depresiones </a:t>
            </a:r>
            <a:r>
              <a:rPr lang="es-ES" sz="2200" dirty="0">
                <a:latin typeface="Arial Unicode MS" pitchFamily="34" charset="-128"/>
              </a:rPr>
              <a:t>ocultas en adolescentes o </a:t>
            </a:r>
            <a:r>
              <a:rPr lang="es-ES" sz="2200" dirty="0" smtClean="0">
                <a:latin typeface="Arial Unicode MS" pitchFamily="34" charset="-128"/>
              </a:rPr>
              <a:t>ancianos), pero </a:t>
            </a:r>
            <a:r>
              <a:rPr lang="es-ES" sz="2200" b="1" dirty="0" smtClean="0">
                <a:latin typeface="Arial Unicode MS" pitchFamily="34" charset="-128"/>
              </a:rPr>
              <a:t>lo </a:t>
            </a:r>
            <a:r>
              <a:rPr lang="es-ES" sz="2200" b="1" dirty="0">
                <a:latin typeface="Arial Unicode MS" pitchFamily="34" charset="-128"/>
              </a:rPr>
              <a:t>más habitual es el </a:t>
            </a:r>
            <a:r>
              <a:rPr lang="es-ES" sz="2200" b="1" dirty="0" err="1">
                <a:latin typeface="Arial Unicode MS" pitchFamily="34" charset="-128"/>
              </a:rPr>
              <a:t>sobrediagnóstico</a:t>
            </a:r>
            <a:r>
              <a:rPr lang="es-ES" sz="2200" b="1" dirty="0">
                <a:latin typeface="Arial Unicode MS" pitchFamily="34" charset="-128"/>
              </a:rPr>
              <a:t> y la consecuente medicalización</a:t>
            </a:r>
            <a:r>
              <a:rPr lang="es-ES" sz="2200" dirty="0">
                <a:latin typeface="Arial Unicode MS" pitchFamily="34" charset="-128"/>
              </a:rPr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smtClean="0">
                <a:latin typeface="Arial Unicode MS" pitchFamily="34" charset="-128"/>
              </a:rPr>
              <a:t>Existe amplia </a:t>
            </a:r>
            <a:r>
              <a:rPr lang="es-ES" sz="2200" dirty="0">
                <a:latin typeface="Arial Unicode MS" pitchFamily="34" charset="-128"/>
              </a:rPr>
              <a:t>prescripción de antidepresivos (AD) en situaciones de duelo, tristeza vital, sufrimiento y estrés crónico, en las que proporcionar estrategias </a:t>
            </a:r>
            <a:r>
              <a:rPr lang="es-ES" sz="2200" dirty="0" smtClean="0">
                <a:latin typeface="Arial Unicode MS" pitchFamily="34" charset="-128"/>
              </a:rPr>
              <a:t>psicoterapéuticas </a:t>
            </a:r>
            <a:r>
              <a:rPr lang="es-ES" sz="2200" dirty="0">
                <a:latin typeface="Arial Unicode MS" pitchFamily="34" charset="-128"/>
              </a:rPr>
              <a:t>o habilidades de autocuidado podría ser más adecuado</a:t>
            </a:r>
            <a:r>
              <a:rPr lang="es-ES" sz="2200" dirty="0" smtClean="0">
                <a:latin typeface="Arial Unicode MS" pitchFamily="34" charset="-128"/>
              </a:rPr>
              <a:t>.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 smtClean="0">
                <a:latin typeface="Arial Unicode MS" pitchFamily="34" charset="-128"/>
              </a:rPr>
              <a:t>Con </a:t>
            </a:r>
            <a:r>
              <a:rPr lang="es-ES" sz="2200" b="1" dirty="0">
                <a:latin typeface="Arial Unicode MS" pitchFamily="34" charset="-128"/>
              </a:rPr>
              <a:t>frecuencia la prescripción de AD se produce por falta de otras alternativas, insuficiente accesibilidad a terapias psicológicas y falta de tiempo</a:t>
            </a:r>
            <a:r>
              <a:rPr lang="es-ES" sz="2200" b="1" dirty="0" smtClean="0">
                <a:latin typeface="Arial Unicode MS" pitchFamily="34" charset="-128"/>
              </a:rPr>
              <a:t>.</a:t>
            </a:r>
            <a:endParaRPr lang="es-ES" sz="22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97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Introducción 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57" y="2465512"/>
            <a:ext cx="7085693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1124744"/>
            <a:ext cx="842493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smtClean="0">
                <a:latin typeface="Arial Unicode MS" pitchFamily="34" charset="-128"/>
              </a:rPr>
              <a:t>El consumo de AD en España se ha triplicado entre 2000 y 2013.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smtClean="0">
                <a:latin typeface="Arial Unicode MS" pitchFamily="34" charset="-128"/>
              </a:rPr>
              <a:t>En Euskadi (2016), se prescriben AD en el 21% de las mujeres y al 9% de los hombres mayores de 65 años.</a:t>
            </a:r>
          </a:p>
        </p:txBody>
      </p:sp>
    </p:spTree>
    <p:extLst>
      <p:ext uri="{BB962C8B-B14F-4D97-AF65-F5344CB8AC3E}">
        <p14:creationId xmlns:p14="http://schemas.microsoft.com/office/powerpoint/2010/main" val="41719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Diagnóstico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13690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La </a:t>
            </a:r>
            <a:r>
              <a:rPr lang="es-ES" sz="2000" b="1" dirty="0">
                <a:latin typeface="Arial Unicode MS" pitchFamily="34" charset="-128"/>
              </a:rPr>
              <a:t>entrevista clínica </a:t>
            </a:r>
            <a:r>
              <a:rPr lang="es-ES" sz="2000" dirty="0">
                <a:latin typeface="Arial Unicode MS" pitchFamily="34" charset="-128"/>
              </a:rPr>
              <a:t>es el procedimiento esencial para el diagnóstico de la depresión. </a:t>
            </a:r>
            <a:r>
              <a:rPr lang="es-ES" sz="2000" dirty="0" smtClean="0">
                <a:latin typeface="Arial Unicode MS" pitchFamily="34" charset="-128"/>
              </a:rPr>
              <a:t>Se recomienda evaluar: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Características del episodio: duración, número e intensidad de los síntomas y comorbilidad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Evaluación psicosocial (apoyo social y relaciones interpersonales)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Grado de disfunción y/o discapacidad asociada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b="1" dirty="0">
                <a:latin typeface="Arial Unicode MS" pitchFamily="34" charset="-128"/>
              </a:rPr>
              <a:t>Riesgo de suicidio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Respuesta a tratamientos previos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Los trastornos depresivos se </a:t>
            </a:r>
            <a:r>
              <a:rPr lang="es-ES" sz="2000" dirty="0" smtClean="0">
                <a:latin typeface="Arial Unicode MS" pitchFamily="34" charset="-128"/>
              </a:rPr>
              <a:t>enmarcan </a:t>
            </a:r>
            <a:r>
              <a:rPr lang="es-ES" sz="2000" dirty="0">
                <a:latin typeface="Arial Unicode MS" pitchFamily="34" charset="-128"/>
              </a:rPr>
              <a:t>en un </a:t>
            </a:r>
            <a:r>
              <a:rPr lang="es-ES" sz="2000" i="1" dirty="0">
                <a:latin typeface="Arial Unicode MS" pitchFamily="34" charset="-128"/>
              </a:rPr>
              <a:t>continuum</a:t>
            </a:r>
            <a:r>
              <a:rPr lang="es-ES" sz="2000" dirty="0">
                <a:latin typeface="Arial Unicode MS" pitchFamily="34" charset="-128"/>
              </a:rPr>
              <a:t> de </a:t>
            </a:r>
            <a:r>
              <a:rPr lang="es-ES" sz="2000" dirty="0" smtClean="0">
                <a:latin typeface="Arial Unicode MS" pitchFamily="34" charset="-128"/>
              </a:rPr>
              <a:t>gravedad. El médico debe diferenciar </a:t>
            </a:r>
            <a:r>
              <a:rPr lang="es-ES" sz="2000" dirty="0">
                <a:latin typeface="Arial Unicode MS" pitchFamily="34" charset="-128"/>
              </a:rPr>
              <a:t>aquellos trastornos con mayor significación clínica, que requerirían un abordaje terapéutico específico, de la sintomatología depresiva más próxima a reacciones emocionales no patológicas o a los rasgos de carácter. 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1719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Tratamiento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340768"/>
            <a:ext cx="82809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El </a:t>
            </a:r>
            <a:r>
              <a:rPr lang="es-ES" sz="2000" b="1" dirty="0">
                <a:latin typeface="Arial Unicode MS" pitchFamily="34" charset="-128"/>
              </a:rPr>
              <a:t>objetivo del tratamiento </a:t>
            </a:r>
            <a:r>
              <a:rPr lang="es-ES" sz="2000" dirty="0">
                <a:latin typeface="Arial Unicode MS" pitchFamily="34" charset="-128"/>
              </a:rPr>
              <a:t>de la depresión </a:t>
            </a:r>
            <a:r>
              <a:rPr lang="es-ES" sz="2000" dirty="0" smtClean="0">
                <a:latin typeface="Arial Unicode MS" pitchFamily="34" charset="-128"/>
              </a:rPr>
              <a:t>es: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b="1" dirty="0">
                <a:latin typeface="Arial Unicode MS" pitchFamily="34" charset="-128"/>
              </a:rPr>
              <a:t>c</a:t>
            </a:r>
            <a:r>
              <a:rPr lang="es-ES" sz="1800" b="1" dirty="0" smtClean="0">
                <a:latin typeface="Arial Unicode MS" pitchFamily="34" charset="-128"/>
              </a:rPr>
              <a:t>onseguir </a:t>
            </a:r>
            <a:r>
              <a:rPr lang="es-ES" sz="1800" b="1" dirty="0">
                <a:latin typeface="Arial Unicode MS" pitchFamily="34" charset="-128"/>
              </a:rPr>
              <a:t>la remisión de los síntomas y la restauración de la funcionalidad basal del paciente</a:t>
            </a:r>
            <a:r>
              <a:rPr lang="es-ES" sz="1800" dirty="0">
                <a:latin typeface="Arial Unicode MS" pitchFamily="34" charset="-128"/>
              </a:rPr>
              <a:t>, así </a:t>
            </a:r>
            <a:r>
              <a:rPr lang="es-ES" sz="1800" dirty="0" smtClean="0">
                <a:latin typeface="Arial Unicode MS" pitchFamily="34" charset="-128"/>
              </a:rPr>
              <a:t>como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b="1" dirty="0" smtClean="0">
                <a:latin typeface="Arial Unicode MS" pitchFamily="34" charset="-128"/>
              </a:rPr>
              <a:t>prevenir </a:t>
            </a:r>
            <a:r>
              <a:rPr lang="es-ES" sz="1800" b="1" dirty="0">
                <a:latin typeface="Arial Unicode MS" pitchFamily="34" charset="-128"/>
              </a:rPr>
              <a:t>las recaídas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El tratamiento debería ser integral y abarcar todas las intervenciones psicoterapéuticas, psicosociales y farmacológicas que puedan mejorar el bienestar y capacidad funcional del paciente, incluyendo la atención a </a:t>
            </a:r>
            <a:r>
              <a:rPr lang="es-ES" sz="2000" dirty="0" smtClean="0">
                <a:latin typeface="Arial Unicode MS" pitchFamily="34" charset="-128"/>
              </a:rPr>
              <a:t>la comorbilidad </a:t>
            </a:r>
            <a:r>
              <a:rPr lang="es-ES" sz="2000" dirty="0">
                <a:latin typeface="Arial Unicode MS" pitchFamily="34" charset="-128"/>
              </a:rPr>
              <a:t>y monitorización regular del estado mental y físico.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Se recomienda que su abordaje se realice siguiendo un modelo de atención escalonado y de colaboración entre atención primaria y salud </a:t>
            </a:r>
            <a:r>
              <a:rPr lang="es-ES" sz="2000" dirty="0" smtClean="0">
                <a:latin typeface="Arial Unicode MS" pitchFamily="34" charset="-128"/>
              </a:rPr>
              <a:t>mental. </a:t>
            </a: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23183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4372"/>
            <a:ext cx="8229600" cy="1282154"/>
          </a:xfrm>
        </p:spPr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Modelo escalonado en el tratamiento de la 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depresión </a:t>
            </a:r>
            <a:endParaRPr lang="es-E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661988" y="1471613"/>
            <a:ext cx="7820025" cy="3914775"/>
            <a:chOff x="661988" y="1471613"/>
            <a:chExt cx="7820025" cy="3914775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88" y="1471613"/>
              <a:ext cx="7820025" cy="391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3034" y="2540613"/>
              <a:ext cx="196404" cy="267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31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Terapia psicológica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>
                <a:latin typeface="Arial Unicode MS" pitchFamily="34" charset="-128"/>
              </a:rPr>
              <a:t>Aunque la psicoterapia requiere una formación reglada, hay ciertas </a:t>
            </a:r>
            <a:r>
              <a:rPr lang="es-ES" sz="2400" b="1" dirty="0">
                <a:latin typeface="Arial Unicode MS" pitchFamily="34" charset="-128"/>
              </a:rPr>
              <a:t>pautas generales </a:t>
            </a:r>
            <a:r>
              <a:rPr lang="es-ES" sz="2400" dirty="0">
                <a:latin typeface="Arial Unicode MS" pitchFamily="34" charset="-128"/>
              </a:rPr>
              <a:t>que deberían ser aplicadas desde atención primaria</a:t>
            </a:r>
            <a:r>
              <a:rPr lang="es-ES" sz="2400" dirty="0" smtClean="0">
                <a:latin typeface="Arial Unicode MS" pitchFamily="34" charset="-128"/>
              </a:rPr>
              <a:t>:</a:t>
            </a:r>
            <a:endParaRPr lang="es-ES" sz="24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Iniciar, desarrollar y mantener una adecuada relación terapéutica: cercanía en el trato, empatía y soporte emocional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Proporcionar al paciente estrategias psicoterapéuticas y educar en habilidades de autocuidado: técnicas de relajación, entrenamiento en resolución de problemas, ayuda para establecer objetivos y planes de vida, promoción de la actividad física, información sobre la higiene del sueño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Fomentar la participación del paciente en su tratamiento. </a:t>
            </a:r>
          </a:p>
          <a:p>
            <a:pPr>
              <a:buFontTx/>
              <a:buNone/>
            </a:pP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03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2235</Words>
  <Application>Microsoft Office PowerPoint</Application>
  <PresentationFormat>Presentación en pantalla (4:3)</PresentationFormat>
  <Paragraphs>159</Paragraphs>
  <Slides>36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3_Diseño personalizado</vt:lpstr>
      <vt:lpstr> TRATAMIENTO DE LA DEPRESIÓN EN ATENCIÓN PRIMARIA: CUÁNDO Y CON QUÉ  Vol 25, nº 1 2017</vt:lpstr>
      <vt:lpstr>Sumario</vt:lpstr>
      <vt:lpstr>Introducción (I)</vt:lpstr>
      <vt:lpstr>Introducción (II)</vt:lpstr>
      <vt:lpstr>Introducción (III)</vt:lpstr>
      <vt:lpstr>Diagnóstico</vt:lpstr>
      <vt:lpstr>Tratamiento</vt:lpstr>
      <vt:lpstr>Modelo escalonado en el tratamiento de la depresión </vt:lpstr>
      <vt:lpstr>Terapia psicológica (I)</vt:lpstr>
      <vt:lpstr>Terapia psicológica (II)</vt:lpstr>
      <vt:lpstr>Tratamiento farmacológico (I)</vt:lpstr>
      <vt:lpstr>Tratamiento farmacológico (II)</vt:lpstr>
      <vt:lpstr>Presentación de PowerPoint</vt:lpstr>
      <vt:lpstr>Presentación de PowerPoint</vt:lpstr>
      <vt:lpstr>Selección de antidepresivos (I)</vt:lpstr>
      <vt:lpstr>Selección de antidepresivos (II)</vt:lpstr>
      <vt:lpstr>Eficacia y seguridad comparativas (I):</vt:lpstr>
      <vt:lpstr>Eficacia y seguridad comparativas (II): Inhibidores selectivos de la recaptación de serotonina (ISRS)</vt:lpstr>
      <vt:lpstr>Eficacia y seguridad comparativas (III): Inhibidores de recaptación de serotonina y noradrenalina  (IRSN o “duales”)</vt:lpstr>
      <vt:lpstr>Eficacia y seguridad comparativas (IV): Otros antidepresivos</vt:lpstr>
      <vt:lpstr>Presentación de PowerPoint</vt:lpstr>
      <vt:lpstr>Presentación de PowerPoint</vt:lpstr>
      <vt:lpstr>Presentación de PowerPoint</vt:lpstr>
      <vt:lpstr>Tabla 2. Interacciones de AD más frecuentes</vt:lpstr>
      <vt:lpstr>Tabla 3. Individualización de AD en Situaciones especiales</vt:lpstr>
      <vt:lpstr>Tabla 3. Individualización de AD en comorbilidad (I)</vt:lpstr>
      <vt:lpstr>Tabla 3. Individualización de AD en comorbilidad (II)</vt:lpstr>
      <vt:lpstr>Seguimiento</vt:lpstr>
      <vt:lpstr>¿Qué hacer si el paciente no responde? (I) </vt:lpstr>
      <vt:lpstr>¿Qué hacer si el paciente no responde? (II) </vt:lpstr>
      <vt:lpstr>Derivación a la Red de Salud Mental</vt:lpstr>
      <vt:lpstr>Duración y finalización del tratamiento</vt:lpstr>
      <vt:lpstr>Finalización de tratamiento</vt:lpstr>
      <vt:lpstr>Presentación de PowerPoint</vt:lpstr>
      <vt:lpstr>Depresión: enlaces de interés</vt:lpstr>
      <vt:lpstr>Para mas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López Varona, Mª José</cp:lastModifiedBy>
  <cp:revision>217</cp:revision>
  <dcterms:created xsi:type="dcterms:W3CDTF">2007-11-13T08:52:06Z</dcterms:created>
  <dcterms:modified xsi:type="dcterms:W3CDTF">2017-04-24T10:00:47Z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